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0" r:id="rId4"/>
  </p:sldMasterIdLst>
  <p:notesMasterIdLst>
    <p:notesMasterId r:id="rId75"/>
  </p:notesMasterIdLst>
  <p:handoutMasterIdLst>
    <p:handoutMasterId r:id="rId76"/>
  </p:handoutMasterIdLst>
  <p:sldIdLst>
    <p:sldId id="325" r:id="rId5"/>
    <p:sldId id="256" r:id="rId6"/>
    <p:sldId id="257" r:id="rId7"/>
    <p:sldId id="258" r:id="rId8"/>
    <p:sldId id="260" r:id="rId9"/>
    <p:sldId id="259" r:id="rId10"/>
    <p:sldId id="261" r:id="rId11"/>
    <p:sldId id="262" r:id="rId12"/>
    <p:sldId id="263" r:id="rId13"/>
    <p:sldId id="264" r:id="rId14"/>
    <p:sldId id="266" r:id="rId15"/>
    <p:sldId id="267" r:id="rId16"/>
    <p:sldId id="265" r:id="rId17"/>
    <p:sldId id="268" r:id="rId18"/>
    <p:sldId id="269" r:id="rId19"/>
    <p:sldId id="270" r:id="rId20"/>
    <p:sldId id="271" r:id="rId21"/>
    <p:sldId id="273" r:id="rId22"/>
    <p:sldId id="272"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9" r:id="rId67"/>
    <p:sldId id="318" r:id="rId68"/>
    <p:sldId id="320" r:id="rId69"/>
    <p:sldId id="321" r:id="rId70"/>
    <p:sldId id="322" r:id="rId71"/>
    <p:sldId id="323" r:id="rId72"/>
    <p:sldId id="324" r:id="rId73"/>
    <p:sldId id="326"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14C1F8F-03D9-49BA-9A4F-1BA1A7B38A6C}" type="datetimeFigureOut">
              <a:rPr lang="en-US" smtClean="0"/>
              <a:pPr/>
              <a:t>2/12/2022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5899992-BD20-43F0-B173-093AB3355BD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890134-7D26-48FA-9534-F01001FDF413}" type="datetimeFigureOut">
              <a:rPr lang="en-US" smtClean="0"/>
              <a:pPr/>
              <a:t>2/12/2022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FBA189-5232-40C0-9AAC-A4E903B0109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FBA189-5232-40C0-9AAC-A4E903B01091}"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8884FB-8B8A-42CF-BB31-474C908174F0}" type="datetime1">
              <a:rPr lang="en-US" smtClean="0"/>
              <a:pPr/>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7B34F3-C22A-450B-8A82-BBA8C514ABDF}" type="datetime1">
              <a:rPr lang="en-US" smtClean="0"/>
              <a:pPr/>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AC2937-0EEB-478C-945F-F3F4ABB3CDE8}" type="datetime1">
              <a:rPr lang="en-US" smtClean="0"/>
              <a:pPr/>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65B9C6-7E2B-413D-83D8-824C027B7464}" type="datetime1">
              <a:rPr lang="en-US" smtClean="0"/>
              <a:pPr/>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053DF-17B6-4D26-B90E-55C95806DCB2}" type="datetime1">
              <a:rPr lang="en-US" smtClean="0"/>
              <a:pPr/>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92346F-DD1E-4C26-B160-CFB6C0C4F012}" type="datetime1">
              <a:rPr lang="en-US" smtClean="0"/>
              <a:pPr/>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F2F23E-E56E-4894-9D0E-D8A565AD971B}" type="datetime1">
              <a:rPr lang="en-US" smtClean="0"/>
              <a:pPr/>
              <a:t>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626914-FCD5-46C4-A11B-091AE60C6388}" type="datetime1">
              <a:rPr lang="en-US" smtClean="0"/>
              <a:pPr/>
              <a:t>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E1D7C-98DD-4FE7-81AD-B9D3A6485F32}" type="datetime1">
              <a:rPr lang="en-US" smtClean="0"/>
              <a:pPr/>
              <a:t>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CAE44-706F-4AB2-8045-B48BA7D12AE6}" type="datetime1">
              <a:rPr lang="en-US" smtClean="0"/>
              <a:pPr/>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7D8FBD-8251-4C9D-85AC-CCEB74E6ED74}" type="datetime1">
              <a:rPr lang="en-US" smtClean="0"/>
              <a:pPr/>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E9648A-D490-4F75-BA04-8D1F3D1E454F}" type="datetime1">
              <a:rPr lang="en-US" smtClean="0"/>
              <a:pPr/>
              <a:t>2/12/2022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858963"/>
            <a:ext cx="6400800" cy="1295400"/>
          </a:xfrm>
        </p:spPr>
        <p:txBody>
          <a:bodyPr/>
          <a:lstStyle/>
          <a:p>
            <a:pPr eaLnBrk="1" fontAlgn="auto" hangingPunct="1">
              <a:spcAft>
                <a:spcPts val="0"/>
              </a:spcAft>
              <a:defRPr/>
            </a:pPr>
            <a:endParaRPr lang="en-US"/>
          </a:p>
        </p:txBody>
      </p:sp>
      <p:sp>
        <p:nvSpPr>
          <p:cNvPr id="3" name="Subtitle 2"/>
          <p:cNvSpPr>
            <a:spLocks noGrp="1"/>
          </p:cNvSpPr>
          <p:nvPr>
            <p:ph type="subTitle" idx="1"/>
          </p:nvPr>
        </p:nvSpPr>
        <p:spPr/>
        <p:txBody>
          <a:bodyPr rtlCol="0"/>
          <a:lstStyle/>
          <a:p>
            <a:pPr eaLnBrk="1" fontAlgn="auto" hangingPunct="1">
              <a:spcAft>
                <a:spcPts val="0"/>
              </a:spcAft>
              <a:defRPr/>
            </a:pPr>
            <a:endParaRPr lang="en-US"/>
          </a:p>
        </p:txBody>
      </p:sp>
      <p:sp>
        <p:nvSpPr>
          <p:cNvPr id="5" name="Slide Number Placeholder 4"/>
          <p:cNvSpPr>
            <a:spLocks noGrp="1"/>
          </p:cNvSpPr>
          <p:nvPr>
            <p:ph type="sldNum" sz="quarter" idx="12"/>
          </p:nvPr>
        </p:nvSpPr>
        <p:spPr/>
        <p:txBody>
          <a:bodyPr/>
          <a:lstStyle/>
          <a:p>
            <a:pPr>
              <a:defRPr/>
            </a:pPr>
            <a:fld id="{8D803EF0-2708-468A-AEFA-F1559F95AE4C}" type="slidenum">
              <a:rPr lang="en-US"/>
              <a:pPr>
                <a:defRPr/>
              </a:pPr>
              <a:t>1</a:t>
            </a:fld>
            <a:endParaRPr lang="en-US"/>
          </a:p>
        </p:txBody>
      </p:sp>
      <p:pic>
        <p:nvPicPr>
          <p:cNvPr id="16389" name="Picture 5"/>
          <p:cNvPicPr>
            <a:picLocks noChangeAspect="1"/>
          </p:cNvPicPr>
          <p:nvPr/>
        </p:nvPicPr>
        <p:blipFill>
          <a:blip r:embed="rId2" cstate="print"/>
          <a:srcRect/>
          <a:stretch>
            <a:fillRect/>
          </a:stretch>
        </p:blipFill>
        <p:spPr bwMode="auto">
          <a:xfrm>
            <a:off x="1054100" y="1628775"/>
            <a:ext cx="6754813" cy="3455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r" rtl="1">
              <a:buNone/>
            </a:pPr>
            <a:r>
              <a:rPr lang="ar-SA" b="1" dirty="0" smtClean="0">
                <a:cs typeface="B Nazanin" pitchFamily="2" charset="-78"/>
              </a:rPr>
              <a:t>ه) توجه به نقش تئوری:</a:t>
            </a:r>
            <a:endParaRPr lang="fa-IR" b="1" dirty="0" smtClean="0">
              <a:cs typeface="B Nazanin" pitchFamily="2" charset="-78"/>
            </a:endParaRPr>
          </a:p>
          <a:p>
            <a:pPr algn="r" rtl="1">
              <a:buFont typeface="Wingdings" pitchFamily="2" charset="2"/>
              <a:buChar char="ü"/>
            </a:pPr>
            <a:r>
              <a:rPr lang="ar-SA" dirty="0" smtClean="0">
                <a:cs typeface="B Nazanin" pitchFamily="2" charset="-78"/>
              </a:rPr>
              <a:t>مدل زيست پزشکی</a:t>
            </a:r>
            <a:r>
              <a:rPr lang="fa-IR" dirty="0" smtClean="0">
                <a:cs typeface="B Nazanin" pitchFamily="2" charset="-78"/>
              </a:rPr>
              <a:t>: </a:t>
            </a:r>
          </a:p>
          <a:p>
            <a:pPr algn="just" rtl="1">
              <a:buNone/>
            </a:pPr>
            <a:r>
              <a:rPr lang="ar-SA" dirty="0" smtClean="0">
                <a:cs typeface="B Nazanin" pitchFamily="2" charset="-78"/>
              </a:rPr>
              <a:t>توجه</a:t>
            </a:r>
            <a:r>
              <a:rPr lang="fa-IR" dirty="0" smtClean="0">
                <a:cs typeface="B Nazanin" pitchFamily="2" charset="-78"/>
              </a:rPr>
              <a:t> </a:t>
            </a:r>
            <a:r>
              <a:rPr lang="ar-SA" dirty="0" smtClean="0">
                <a:cs typeface="B Nazanin" pitchFamily="2" charset="-78"/>
              </a:rPr>
              <a:t>به فرآیند‌های بیماری و مرگ و عوامل</a:t>
            </a:r>
            <a:r>
              <a:rPr lang="en-US" dirty="0" smtClean="0">
                <a:cs typeface="B Nazanin" pitchFamily="2" charset="-78"/>
              </a:rPr>
              <a:t> </a:t>
            </a:r>
            <a:r>
              <a:rPr lang="ar-SA" dirty="0" smtClean="0">
                <a:cs typeface="B Nazanin" pitchFamily="2" charset="-78"/>
              </a:rPr>
              <a:t>مربوط به جسم </a:t>
            </a:r>
            <a:r>
              <a:rPr lang="fa-IR" dirty="0" smtClean="0">
                <a:cs typeface="B Nazanin" pitchFamily="2" charset="-78"/>
              </a:rPr>
              <a:t>دارد </a:t>
            </a:r>
            <a:r>
              <a:rPr lang="ar-SA" dirty="0" smtClean="0">
                <a:cs typeface="B Nazanin" pitchFamily="2" charset="-78"/>
              </a:rPr>
              <a:t>و تابع مداخلات پزشکی است</a:t>
            </a:r>
            <a:endParaRPr lang="fa-IR" dirty="0" smtClean="0">
              <a:cs typeface="B Nazanin" pitchFamily="2" charset="-78"/>
            </a:endParaRPr>
          </a:p>
          <a:p>
            <a:pPr algn="just" rtl="1">
              <a:buFont typeface="Wingdings" pitchFamily="2" charset="2"/>
              <a:buChar char="ü"/>
            </a:pPr>
            <a:r>
              <a:rPr lang="fa-IR" dirty="0" smtClean="0">
                <a:cs typeface="B Nazanin" pitchFamily="2" charset="-78"/>
              </a:rPr>
              <a:t> </a:t>
            </a:r>
            <a:r>
              <a:rPr lang="ar-SA" dirty="0" smtClean="0">
                <a:cs typeface="B Nazanin" pitchFamily="2" charset="-78"/>
              </a:rPr>
              <a:t>مدل رفتاری</a:t>
            </a:r>
            <a:r>
              <a:rPr lang="fa-IR" dirty="0" smtClean="0">
                <a:cs typeface="B Nazanin" pitchFamily="2" charset="-78"/>
              </a:rPr>
              <a:t>: </a:t>
            </a:r>
            <a:r>
              <a:rPr lang="ar-SA" dirty="0" smtClean="0">
                <a:cs typeface="B Nazanin" pitchFamily="2" charset="-78"/>
              </a:rPr>
              <a:t> </a:t>
            </a:r>
            <a:endParaRPr lang="fa-IR" dirty="0" smtClean="0">
              <a:cs typeface="B Nazanin" pitchFamily="2" charset="-78"/>
            </a:endParaRPr>
          </a:p>
          <a:p>
            <a:pPr algn="just" rtl="1">
              <a:buNone/>
            </a:pPr>
            <a:r>
              <a:rPr lang="fa-IR" dirty="0" smtClean="0">
                <a:cs typeface="B Nazanin" pitchFamily="2" charset="-78"/>
              </a:rPr>
              <a:t>تمرکز </a:t>
            </a:r>
            <a:r>
              <a:rPr lang="ar-SA" dirty="0" smtClean="0">
                <a:cs typeface="B Nazanin" pitchFamily="2" charset="-78"/>
              </a:rPr>
              <a:t>بر رفتارهای افراد و رابطه آنها با بیماری و مرگ</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مدل محیطی ـ اجتماعی</a:t>
            </a:r>
            <a:r>
              <a:rPr lang="fa-IR" dirty="0" smtClean="0">
                <a:cs typeface="B Nazanin" pitchFamily="2" charset="-78"/>
              </a:rPr>
              <a:t>: </a:t>
            </a:r>
          </a:p>
          <a:p>
            <a:pPr algn="just" rtl="1">
              <a:buNone/>
            </a:pPr>
            <a:r>
              <a:rPr lang="fa-IR" dirty="0" smtClean="0">
                <a:cs typeface="B Nazanin" pitchFamily="2" charset="-78"/>
              </a:rPr>
              <a:t>تمرکز و یا </a:t>
            </a:r>
            <a:r>
              <a:rPr lang="ar-SA" dirty="0" smtClean="0">
                <a:cs typeface="B Nazanin" pitchFamily="2" charset="-78"/>
              </a:rPr>
              <a:t>تقويت</a:t>
            </a:r>
            <a:r>
              <a:rPr lang="fa-IR" dirty="0" smtClean="0">
                <a:cs typeface="B Nazanin" pitchFamily="2" charset="-78"/>
              </a:rPr>
              <a:t> </a:t>
            </a:r>
            <a:r>
              <a:rPr lang="ar-SA" dirty="0" smtClean="0">
                <a:cs typeface="B Nazanin" pitchFamily="2" charset="-78"/>
              </a:rPr>
              <a:t>بر شرایط محيطي روانی، اجتماعی، اقتصادی و محیط‌های فیزیکی مؤثر در ضعف و نقصان سلامت</a:t>
            </a:r>
            <a:endParaRPr lang="en-US" dirty="0" smtClean="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ox(in)">
                                      <p:cBhvr>
                                        <p:cTn id="18" dur="500"/>
                                        <p:tgtEl>
                                          <p:spTgt spid="3">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ox(in)">
                                      <p:cBhvr>
                                        <p:cTn id="21" dur="500"/>
                                        <p:tgtEl>
                                          <p:spTgt spid="3">
                                            <p:txEl>
                                              <p:pRg st="4" end="4"/>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ox(in)">
                                      <p:cBhvr>
                                        <p:cTn id="24" dur="500"/>
                                        <p:tgtEl>
                                          <p:spTgt spid="3">
                                            <p:txEl>
                                              <p:pRg st="5" end="5"/>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76400"/>
            <a:ext cx="8229600" cy="4449763"/>
          </a:xfrm>
        </p:spPr>
        <p:txBody>
          <a:bodyPr>
            <a:normAutofit/>
          </a:bodyPr>
          <a:lstStyle/>
          <a:p>
            <a:pPr algn="r" rtl="1">
              <a:buNone/>
            </a:pPr>
            <a:r>
              <a:rPr lang="ar-SA" b="1" dirty="0" smtClean="0">
                <a:cs typeface="B Nazanin" pitchFamily="2" charset="-78"/>
              </a:rPr>
              <a:t>و) تصمیم‌گیری: </a:t>
            </a:r>
            <a:endParaRPr lang="fa-IR" b="1" dirty="0" smtClean="0">
              <a:cs typeface="B Nazanin" pitchFamily="2" charset="-78"/>
            </a:endParaRPr>
          </a:p>
          <a:p>
            <a:pPr algn="r" rtl="1">
              <a:buFont typeface="Wingdings" pitchFamily="2" charset="2"/>
              <a:buChar char="ü"/>
            </a:pPr>
            <a:r>
              <a:rPr lang="ar-SA" dirty="0" smtClean="0">
                <a:cs typeface="B Nazanin" pitchFamily="2" charset="-78"/>
              </a:rPr>
              <a:t>چه کسی/ كساني بايد در هر مرحله از تصميم‌گيري درگیر باشند</a:t>
            </a:r>
            <a:r>
              <a:rPr lang="fa-IR" dirty="0" smtClean="0">
                <a:cs typeface="B Nazanin" pitchFamily="2" charset="-78"/>
              </a:rPr>
              <a:t>؟</a:t>
            </a:r>
          </a:p>
          <a:p>
            <a:pPr algn="r" rtl="1">
              <a:buFont typeface="Wingdings" pitchFamily="2" charset="2"/>
              <a:buChar char="ü"/>
            </a:pPr>
            <a:r>
              <a:rPr lang="ar-SA" dirty="0" smtClean="0">
                <a:cs typeface="B Nazanin" pitchFamily="2" charset="-78"/>
              </a:rPr>
              <a:t>چه كسي/ كساني بايد از نتايج اين تصميمات مطلع شوند</a:t>
            </a:r>
            <a:r>
              <a:rPr lang="fa-IR" dirty="0" smtClean="0">
                <a:cs typeface="B Nazanin" pitchFamily="2" charset="-78"/>
              </a:rPr>
              <a:t>؟</a:t>
            </a:r>
            <a:r>
              <a:rPr lang="ar-SA" dirty="0" smtClean="0">
                <a:cs typeface="B Nazanin" pitchFamily="2" charset="-78"/>
              </a:rPr>
              <a:t> </a:t>
            </a:r>
            <a:endParaRPr lang="fa-IR" dirty="0" smtClean="0">
              <a:cs typeface="B Nazanin" pitchFamily="2" charset="-78"/>
            </a:endParaRPr>
          </a:p>
          <a:p>
            <a:pPr algn="r" rtl="1">
              <a:buNone/>
            </a:pPr>
            <a:endParaRPr lang="fa-IR" b="1" dirty="0" smtClean="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200" b="1" dirty="0" smtClean="0">
                <a:latin typeface="+mn-lt"/>
                <a:ea typeface="+mn-ea"/>
                <a:cs typeface="B Nazanin" pitchFamily="2" charset="-78"/>
              </a:rPr>
              <a:t>مدیریت مرحله پیش‌برنامه‌ریزی </a:t>
            </a:r>
            <a:endParaRPr lang="en-US" sz="3200" b="1" dirty="0" smtClean="0">
              <a:latin typeface="+mn-lt"/>
              <a:ea typeface="+mn-ea"/>
              <a:cs typeface="B Nazanin" pitchFamily="2" charset="-78"/>
            </a:endParaRPr>
          </a:p>
        </p:txBody>
      </p:sp>
      <p:sp>
        <p:nvSpPr>
          <p:cNvPr id="3" name="Content Placeholder 2"/>
          <p:cNvSpPr>
            <a:spLocks noGrp="1"/>
          </p:cNvSpPr>
          <p:nvPr>
            <p:ph idx="1"/>
          </p:nvPr>
        </p:nvSpPr>
        <p:spPr>
          <a:xfrm>
            <a:off x="457200" y="1371600"/>
            <a:ext cx="8229600" cy="4754563"/>
          </a:xfrm>
        </p:spPr>
        <p:txBody>
          <a:bodyPr>
            <a:normAutofit/>
          </a:bodyPr>
          <a:lstStyle/>
          <a:p>
            <a:pPr algn="just" rtl="1">
              <a:buNone/>
            </a:pPr>
            <a:r>
              <a:rPr lang="ar-SA" dirty="0" smtClean="0">
                <a:cs typeface="B Nazanin" pitchFamily="2" charset="-78"/>
              </a:rPr>
              <a:t>الف ـ در اين گام، باید به پرسش‌هاي برگه كار اول در مورد مشارکت، زمان، پول و سایر منابع، جمع‌آوری اطلاعات و تصمیم‌گیری پاسخ داد. </a:t>
            </a:r>
            <a:endParaRPr lang="en-US" dirty="0" smtClean="0">
              <a:cs typeface="B Nazanin" pitchFamily="2" charset="-78"/>
            </a:endParaRPr>
          </a:p>
          <a:p>
            <a:pPr algn="just" rtl="1">
              <a:buNone/>
            </a:pPr>
            <a:r>
              <a:rPr lang="ar-SA" dirty="0" smtClean="0">
                <a:cs typeface="B Nazanin" pitchFamily="2" charset="-78"/>
              </a:rPr>
              <a:t>ب ـ درگام دوم، با استفاده از برگه کار دوم برنامه کاری خود را برای طراحی مشارکتی برنامه عملیاتی ارتقای سلامت طراحی کنید. این کار را برای هر مرحله از شش مرحله فرآیند طراحی مشارکتی برنامه عملیاتی تکرار کنید یعنی فعالیت‌ها، مسوول اجرای هر فعالیت، زمان اجرای هر فعالیت و منابع مورد نیاز برای اجرای هر فعالیت را پیش‌بینی کنید. </a:t>
            </a:r>
            <a:endParaRPr lang="en-US" dirty="0" smtClean="0">
              <a:cs typeface="B Nazanin" pitchFamily="2" charset="-78"/>
            </a:endParaRPr>
          </a:p>
          <a:p>
            <a:pPr algn="just" rtl="1">
              <a:buNone/>
            </a:pPr>
            <a:endParaRPr lang="fa-IR" b="1" dirty="0" smtClean="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1470025"/>
          </a:xfrm>
        </p:spPr>
        <p:txBody>
          <a:bodyPr>
            <a:normAutofit fontScale="90000"/>
          </a:bodyPr>
          <a:lstStyle/>
          <a:p>
            <a:r>
              <a:rPr lang="fa-IR" dirty="0" smtClean="0">
                <a:cs typeface="B Titr" pitchFamily="2" charset="-78"/>
              </a:rPr>
              <a:t>مرحله دوم</a:t>
            </a:r>
            <a:br>
              <a:rPr lang="fa-IR" dirty="0" smtClean="0">
                <a:cs typeface="B Titr" pitchFamily="2" charset="-78"/>
              </a:rPr>
            </a:br>
            <a:r>
              <a:rPr lang="fa-IR" dirty="0" smtClean="0">
                <a:cs typeface="B Titr" pitchFamily="2" charset="-78"/>
              </a:rPr>
              <a:t/>
            </a:r>
            <a:br>
              <a:rPr lang="fa-IR" dirty="0" smtClean="0">
                <a:cs typeface="B Titr" pitchFamily="2" charset="-78"/>
              </a:rPr>
            </a:br>
            <a:r>
              <a:rPr lang="fa-IR" dirty="0" smtClean="0">
                <a:cs typeface="B Titr" pitchFamily="2" charset="-78"/>
              </a:rPr>
              <a:t>ارزیابی وضعیت موجود</a:t>
            </a:r>
            <a:endParaRPr lang="en-US" dirty="0">
              <a:cs typeface="B Titr" pitchFamily="2" charset="-78"/>
            </a:endParaRPr>
          </a:p>
        </p:txBody>
      </p:sp>
      <p:sp>
        <p:nvSpPr>
          <p:cNvPr id="4" name="Subtitle 3"/>
          <p:cNvSpPr>
            <a:spLocks noGrp="1"/>
          </p:cNvSpPr>
          <p:nvPr>
            <p:ph type="subTitle" idx="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362201"/>
            <a:ext cx="8229600" cy="2971800"/>
          </a:xfrm>
        </p:spPr>
        <p:txBody>
          <a:bodyPr/>
          <a:lstStyle/>
          <a:p>
            <a:pPr algn="just" rtl="1"/>
            <a:r>
              <a:rPr lang="ar-SA" dirty="0" smtClean="0">
                <a:cs typeface="B Nazanin" pitchFamily="2" charset="-78"/>
              </a:rPr>
              <a:t>در واقع ما به دنبال توجه کامل به تمامی عوامل اقتصادی، اجتماعی، فرهنگی و سیاسی محیطی مؤثر در ارتقای سلامت و به بیان دیگر تمامی عوامل تعیین‌کننده اجتماعی سلامت هستیم. </a:t>
            </a: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cs typeface="B Nazanin" pitchFamily="2" charset="-78"/>
              </a:rPr>
              <a:t> </a:t>
            </a:r>
            <a:r>
              <a:rPr lang="fa-IR" b="1" dirty="0" smtClean="0">
                <a:cs typeface="B Nazanin" pitchFamily="2" charset="-78"/>
              </a:rPr>
              <a:t>اصول</a:t>
            </a:r>
            <a:r>
              <a:rPr lang="ar-SA" b="1" dirty="0" smtClean="0">
                <a:cs typeface="B Nazanin" pitchFamily="2" charset="-78"/>
              </a:rPr>
              <a:t> </a:t>
            </a:r>
            <a:r>
              <a:rPr lang="fa-IR" b="1" dirty="0" smtClean="0">
                <a:cs typeface="B Nazanin" pitchFamily="2" charset="-78"/>
              </a:rPr>
              <a:t>راهنمای </a:t>
            </a:r>
            <a:r>
              <a:rPr lang="ar-SA" b="1" dirty="0" smtClean="0">
                <a:cs typeface="B Nazanin" pitchFamily="2" charset="-78"/>
              </a:rPr>
              <a:t>مدیریت مرحله ارزیابی وضعیت موجود</a:t>
            </a:r>
            <a:endParaRPr lang="en-US" dirty="0">
              <a:cs typeface="B Nazanin" pitchFamily="2" charset="-78"/>
            </a:endParaRPr>
          </a:p>
        </p:txBody>
      </p:sp>
      <p:sp>
        <p:nvSpPr>
          <p:cNvPr id="3" name="Content Placeholder 2"/>
          <p:cNvSpPr>
            <a:spLocks noGrp="1"/>
          </p:cNvSpPr>
          <p:nvPr>
            <p:ph idx="1"/>
          </p:nvPr>
        </p:nvSpPr>
        <p:spPr>
          <a:xfrm>
            <a:off x="457200" y="1837432"/>
            <a:ext cx="8229600" cy="4267200"/>
          </a:xfrm>
        </p:spPr>
        <p:txBody>
          <a:bodyPr/>
          <a:lstStyle/>
          <a:p>
            <a:pPr algn="just" rtl="1">
              <a:buNone/>
            </a:pPr>
            <a:r>
              <a:rPr lang="fa-IR" b="1" dirty="0" smtClean="0">
                <a:cs typeface="B Nazanin" pitchFamily="2" charset="-78"/>
              </a:rPr>
              <a:t>الف) مشارکت: </a:t>
            </a:r>
          </a:p>
          <a:p>
            <a:pPr algn="just" rtl="1">
              <a:buNone/>
            </a:pPr>
            <a:r>
              <a:rPr lang="ar-SA" dirty="0" smtClean="0">
                <a:cs typeface="B Nazanin" pitchFamily="2" charset="-78"/>
              </a:rPr>
              <a:t>در طراحی برنامه ارزیابی وضعیت موجود به گونه‌ای عمل کنید که امکان حضور مؤثر تمامی و افراد کلیدی در جمع‌آوری و تجزیه و تحلیل اطلاعات فراهم گردد و هر یک از شرکا بتوانند منابع اطلاعاتی در اختیارشان را با سایر شرکا به اشتراک گذارند. </a:t>
            </a:r>
            <a:endParaRPr lang="en-US" dirty="0" smtClean="0">
              <a:cs typeface="B Nazanin" pitchFamily="2" charset="-78"/>
            </a:endParaRPr>
          </a:p>
          <a:p>
            <a:pPr algn="r" rtl="1">
              <a:buNone/>
            </a:pP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981200"/>
            <a:ext cx="8229600" cy="4144963"/>
          </a:xfrm>
        </p:spPr>
        <p:txBody>
          <a:bodyPr/>
          <a:lstStyle/>
          <a:p>
            <a:pPr algn="r" rtl="1">
              <a:buNone/>
            </a:pPr>
            <a:r>
              <a:rPr lang="fa-IR" b="1" dirty="0" smtClean="0">
                <a:cs typeface="B Nazanin" pitchFamily="2" charset="-78"/>
              </a:rPr>
              <a:t>ب) زمان:</a:t>
            </a:r>
          </a:p>
          <a:p>
            <a:pPr algn="r" rtl="1">
              <a:buNone/>
            </a:pPr>
            <a:r>
              <a:rPr lang="ar-SA" dirty="0" smtClean="0">
                <a:cs typeface="B Nazanin" pitchFamily="2" charset="-78"/>
              </a:rPr>
              <a:t>اجرای مناسب مرحله ارزیابی وضعیت موجود، مستلزم صرف وقت و زمان کافی است</a:t>
            </a:r>
            <a:r>
              <a:rPr lang="fa-IR" dirty="0" smtClean="0">
                <a:cs typeface="B Nazanin" pitchFamily="2" charset="-78"/>
              </a:rPr>
              <a:t>.</a:t>
            </a:r>
          </a:p>
          <a:p>
            <a:pPr algn="r" rtl="1">
              <a:buNone/>
            </a:pPr>
            <a:r>
              <a:rPr lang="fa-IR" b="1" dirty="0" smtClean="0">
                <a:cs typeface="B Nazanin" pitchFamily="2" charset="-78"/>
              </a:rPr>
              <a:t>ج) پول و سایر منابع</a:t>
            </a: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7330"/>
            <a:ext cx="8229600" cy="5943600"/>
          </a:xfrm>
        </p:spPr>
        <p:txBody>
          <a:bodyPr>
            <a:normAutofit fontScale="92500" lnSpcReduction="20000"/>
          </a:bodyPr>
          <a:lstStyle/>
          <a:p>
            <a:pPr algn="r" rtl="1">
              <a:buNone/>
            </a:pPr>
            <a:r>
              <a:rPr lang="fa-IR" b="1" dirty="0" smtClean="0">
                <a:cs typeface="B Nazanin" pitchFamily="2" charset="-78"/>
              </a:rPr>
              <a:t>د) جمع آوری و تحلیل اطلاعات</a:t>
            </a:r>
          </a:p>
          <a:p>
            <a:pPr algn="r" rtl="1">
              <a:buNone/>
            </a:pPr>
            <a:r>
              <a:rPr lang="fa-IR" dirty="0" smtClean="0">
                <a:cs typeface="B Nazanin" pitchFamily="2" charset="-78"/>
              </a:rPr>
              <a:t>موارد زیر توجه شود:</a:t>
            </a:r>
          </a:p>
          <a:p>
            <a:pPr lvl="0" algn="r" rtl="1">
              <a:buFont typeface="Wingdings" pitchFamily="2" charset="2"/>
              <a:buChar char="ü"/>
            </a:pPr>
            <a:r>
              <a:rPr lang="ar-SA" dirty="0" smtClean="0">
                <a:cs typeface="B Nazanin" pitchFamily="2" charset="-78"/>
              </a:rPr>
              <a:t>تأکید بر نقاط قوت، ظرفیت‌ها و منابع افراد و جوامع و نه فقط کمبودها و مشکلات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تأکید بر عوامل تعیین‌کننده سلامت و نه فقط بیماری و مرگ ناشی از آن</a:t>
            </a:r>
            <a:endParaRPr lang="en-US" dirty="0" smtClean="0">
              <a:cs typeface="B Nazanin" pitchFamily="2" charset="-78"/>
            </a:endParaRPr>
          </a:p>
          <a:p>
            <a:pPr lvl="0" algn="r" rtl="1">
              <a:buFont typeface="Wingdings" pitchFamily="2" charset="2"/>
              <a:buChar char="ü"/>
            </a:pPr>
            <a:r>
              <a:rPr lang="fa-IR" dirty="0" smtClean="0">
                <a:cs typeface="B Nazanin" pitchFamily="2" charset="-78"/>
              </a:rPr>
              <a:t>انتخاب </a:t>
            </a:r>
            <a:r>
              <a:rPr lang="ar-SA" dirty="0" smtClean="0">
                <a:cs typeface="B Nazanin" pitchFamily="2" charset="-78"/>
              </a:rPr>
              <a:t>روش مؤثر برای جمع‌آوری اطلاعات</a:t>
            </a:r>
            <a:endParaRPr lang="en-US" dirty="0" smtClean="0">
              <a:cs typeface="B Nazanin" pitchFamily="2" charset="-78"/>
            </a:endParaRPr>
          </a:p>
          <a:p>
            <a:pPr lvl="0" algn="r" rtl="1">
              <a:buFont typeface="Wingdings" pitchFamily="2" charset="2"/>
              <a:buChar char="ü"/>
            </a:pPr>
            <a:r>
              <a:rPr lang="fa-IR" dirty="0" smtClean="0">
                <a:cs typeface="B Nazanin" pitchFamily="2" charset="-78"/>
              </a:rPr>
              <a:t>تهیه </a:t>
            </a:r>
            <a:r>
              <a:rPr lang="ar-SA" dirty="0" smtClean="0">
                <a:cs typeface="B Nazanin" pitchFamily="2" charset="-78"/>
              </a:rPr>
              <a:t>فهرستی از روش‌های جمع‌آوری اطلاعات مورد استفاده و </a:t>
            </a:r>
            <a:r>
              <a:rPr lang="fa-IR" dirty="0" smtClean="0">
                <a:cs typeface="B Nazanin" pitchFamily="2" charset="-78"/>
              </a:rPr>
              <a:t>مشخص کردن </a:t>
            </a:r>
            <a:r>
              <a:rPr lang="ar-SA" dirty="0" smtClean="0">
                <a:cs typeface="B Nazanin" pitchFamily="2" charset="-78"/>
              </a:rPr>
              <a:t>مراحل کار در هر یک از این روش‌ها</a:t>
            </a:r>
            <a:endParaRPr lang="en-US" dirty="0" smtClean="0">
              <a:cs typeface="B Nazanin" pitchFamily="2" charset="-78"/>
            </a:endParaRPr>
          </a:p>
          <a:p>
            <a:pPr lvl="0" algn="r" rtl="1">
              <a:buFont typeface="Wingdings" pitchFamily="2" charset="2"/>
              <a:buChar char="ü"/>
            </a:pPr>
            <a:r>
              <a:rPr lang="fa-IR" dirty="0" smtClean="0">
                <a:cs typeface="B Nazanin" pitchFamily="2" charset="-78"/>
              </a:rPr>
              <a:t>مشخص کردن </a:t>
            </a:r>
            <a:r>
              <a:rPr lang="ar-SA" dirty="0" smtClean="0">
                <a:cs typeface="B Nazanin" pitchFamily="2" charset="-78"/>
              </a:rPr>
              <a:t>منابع جمع‌آوری اطلاعات موجود </a:t>
            </a:r>
            <a:endParaRPr lang="en-US" dirty="0" smtClean="0">
              <a:cs typeface="B Nazanin" pitchFamily="2" charset="-78"/>
            </a:endParaRPr>
          </a:p>
          <a:p>
            <a:pPr lvl="0" algn="r" rtl="1">
              <a:buFont typeface="Wingdings" pitchFamily="2" charset="2"/>
              <a:buChar char="ü"/>
            </a:pPr>
            <a:r>
              <a:rPr lang="fa-IR" dirty="0" smtClean="0">
                <a:cs typeface="B Nazanin" pitchFamily="2" charset="-78"/>
              </a:rPr>
              <a:t>تهیه </a:t>
            </a:r>
            <a:r>
              <a:rPr lang="ar-SA" dirty="0" smtClean="0">
                <a:cs typeface="B Nazanin" pitchFamily="2" charset="-78"/>
              </a:rPr>
              <a:t>فهرستی از شکاف‌های اطلاعاتی خود و </a:t>
            </a:r>
            <a:r>
              <a:rPr lang="fa-IR" dirty="0" smtClean="0">
                <a:cs typeface="B Nazanin" pitchFamily="2" charset="-78"/>
              </a:rPr>
              <a:t>برنامه ریزی </a:t>
            </a:r>
            <a:r>
              <a:rPr lang="ar-SA" dirty="0" smtClean="0">
                <a:cs typeface="B Nazanin" pitchFamily="2" charset="-78"/>
              </a:rPr>
              <a:t>برای رفع شکاف‌های اطلاعاتی‌تان.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طبقه‌بندی و تجزیه و تحلیل </a:t>
            </a:r>
            <a:r>
              <a:rPr lang="fa-IR" dirty="0" smtClean="0">
                <a:cs typeface="B Nazanin" pitchFamily="2" charset="-78"/>
              </a:rPr>
              <a:t>اطلاعات جمع آوری شده</a:t>
            </a:r>
            <a:endParaRPr lang="en-US" dirty="0" smtClean="0">
              <a:cs typeface="B Nazanin" pitchFamily="2" charset="-78"/>
            </a:endParaRPr>
          </a:p>
          <a:p>
            <a:pPr algn="r" rtl="1">
              <a:buNone/>
            </a:pPr>
            <a:endParaRPr lang="fa-IR"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rtl="1">
              <a:buNone/>
            </a:pPr>
            <a:r>
              <a:rPr lang="fa-IR" b="1" dirty="0" smtClean="0">
                <a:cs typeface="B Nazanin" pitchFamily="2" charset="-78"/>
              </a:rPr>
              <a:t>ه</a:t>
            </a:r>
            <a:r>
              <a:rPr lang="ar-SA" b="1" dirty="0" smtClean="0">
                <a:cs typeface="B Nazanin" pitchFamily="2" charset="-78"/>
              </a:rPr>
              <a:t>) تصمیم‌گیری: </a:t>
            </a:r>
            <a:endParaRPr lang="fa-IR" b="1" dirty="0" smtClean="0">
              <a:cs typeface="B Nazanin" pitchFamily="2" charset="-78"/>
            </a:endParaRPr>
          </a:p>
          <a:p>
            <a:pPr lvl="0" algn="just" rtl="1"/>
            <a:r>
              <a:rPr lang="ar-SA" dirty="0" smtClean="0">
                <a:cs typeface="B Nazanin" pitchFamily="2" charset="-78"/>
              </a:rPr>
              <a:t>با توجه به نتایج ارزیابی وضعیت موجود، ببینید هنوز هم مایل به طراحی مشارکتی برنامه عملیاتی مورد نظرتان هستید؟ </a:t>
            </a:r>
            <a:endParaRPr lang="en-US" dirty="0" smtClean="0">
              <a:cs typeface="B Nazanin" pitchFamily="2" charset="-78"/>
            </a:endParaRPr>
          </a:p>
          <a:p>
            <a:pPr lvl="0" algn="just" rtl="1"/>
            <a:r>
              <a:rPr lang="ar-SA" dirty="0" smtClean="0">
                <a:cs typeface="B Nazanin" pitchFamily="2" charset="-78"/>
              </a:rPr>
              <a:t>ببینید بر اساس نتایج ارزیابی وضعیت موجود، اولویت‌هایی که باید در طراحی مشارکتی برنامه عملیاتی‌تان به آنها توجه نمایید،کدامند؟ </a:t>
            </a:r>
            <a:endParaRPr lang="en-US" dirty="0" smtClean="0">
              <a:cs typeface="B Nazanin" pitchFamily="2" charset="-78"/>
            </a:endParaRPr>
          </a:p>
          <a:p>
            <a:pPr lvl="0" algn="just" rtl="1"/>
            <a:r>
              <a:rPr lang="ar-SA" dirty="0" smtClean="0">
                <a:cs typeface="B Nazanin" pitchFamily="2" charset="-78"/>
              </a:rPr>
              <a:t>تعیین کنید که با توجه به نتایج ارزیابی وضعیت موجود، برای پیشرفت پروژه چه باید کرد؟ </a:t>
            </a:r>
            <a:endParaRPr lang="en-US" dirty="0" smtClean="0">
              <a:cs typeface="B Nazanin" pitchFamily="2" charset="-78"/>
            </a:endParaRPr>
          </a:p>
          <a:p>
            <a:pPr lvl="0" algn="just" rtl="1"/>
            <a:r>
              <a:rPr lang="ar-SA" dirty="0" smtClean="0">
                <a:cs typeface="B Nazanin" pitchFamily="2" charset="-78"/>
              </a:rPr>
              <a:t>ببینید با توجه به نتایج ارزیابی وضعیت موجود، استدلال منطقی شما برای اجرای برنامه مورد نظرتان چیست؟ در واقع چرا فکر می‌‌کنید برنامه شما، برنامه خوبی است؟ </a:t>
            </a:r>
            <a:endParaRPr lang="en-US" dirty="0" smtClean="0">
              <a:cs typeface="B Nazanin" pitchFamily="2" charset="-78"/>
            </a:endParaRPr>
          </a:p>
          <a:p>
            <a:pPr algn="just" rtl="1">
              <a:buNone/>
            </a:pPr>
            <a:endParaRPr lang="fa-IR" b="1" dirty="0" smtClean="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200" b="1" dirty="0" smtClean="0">
                <a:latin typeface="+mn-lt"/>
                <a:ea typeface="+mn-ea"/>
                <a:cs typeface="B Nazanin" pitchFamily="2" charset="-78"/>
              </a:rPr>
              <a:t>نحوه انجام ارزیابی وضعیت موجود </a:t>
            </a:r>
            <a:endParaRPr lang="en-US" sz="3200" b="1" dirty="0" smtClean="0">
              <a:latin typeface="+mn-lt"/>
              <a:ea typeface="+mn-ea"/>
              <a:cs typeface="B Nazanin" pitchFamily="2" charset="-78"/>
            </a:endParaRPr>
          </a:p>
        </p:txBody>
      </p:sp>
      <p:sp>
        <p:nvSpPr>
          <p:cNvPr id="3" name="Content Placeholder 2"/>
          <p:cNvSpPr>
            <a:spLocks noGrp="1"/>
          </p:cNvSpPr>
          <p:nvPr>
            <p:ph idx="1"/>
          </p:nvPr>
        </p:nvSpPr>
        <p:spPr>
          <a:xfrm>
            <a:off x="457200" y="1371600"/>
            <a:ext cx="8229600" cy="4754563"/>
          </a:xfrm>
        </p:spPr>
        <p:txBody>
          <a:bodyPr/>
          <a:lstStyle/>
          <a:p>
            <a:pPr algn="r" rtl="1">
              <a:buNone/>
            </a:pPr>
            <a:r>
              <a:rPr lang="ar-SA" dirty="0" smtClean="0">
                <a:cs typeface="B Nazanin" pitchFamily="2" charset="-78"/>
              </a:rPr>
              <a:t>الف ـ </a:t>
            </a:r>
            <a:r>
              <a:rPr lang="ar-SA" smtClean="0">
                <a:cs typeface="B Nazanin" pitchFamily="2" charset="-78"/>
              </a:rPr>
              <a:t>شناسایی افراد </a:t>
            </a:r>
            <a:r>
              <a:rPr lang="ar-SA" dirty="0" smtClean="0">
                <a:cs typeface="B Nazanin" pitchFamily="2" charset="-78"/>
              </a:rPr>
              <a:t>کلیدی: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فهرستی از افراد و سازمان‌های علاقه‌مند یا درگیر در موضوع مورد نظر تهیه نمایید.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و افراد کلیدی شناسایی شده را آنالیز کنید (چه کسی از برنامه شما حمایت می‌کند، چه کسی مخالف آن است و چه کسی موافق است اما حاضر به همراهی با شما نیست؟ چه کسی موافق است و با شما همکاری خواهد کرد؟).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44275"/>
            <a:ext cx="7772400" cy="1470025"/>
          </a:xfrm>
        </p:spPr>
        <p:txBody>
          <a:bodyPr>
            <a:normAutofit fontScale="90000"/>
          </a:bodyPr>
          <a:lstStyle/>
          <a:p>
            <a:r>
              <a:rPr lang="ar-SA" dirty="0" smtClean="0">
                <a:cs typeface="B Titr" pitchFamily="2" charset="-78"/>
              </a:rPr>
              <a:t>آشنايي با برنامه­ریزی عملیاتی مشارکتی برای ارتقای سلامت جمعيت مورد نظر در مراكز آموزشي، مراكز كار، محله، روستا، شهر، استان</a:t>
            </a:r>
            <a:endParaRPr lang="en-US" dirty="0">
              <a:cs typeface="B Titr" pitchFamily="2" charset="-78"/>
            </a:endParaRPr>
          </a:p>
        </p:txBody>
      </p:sp>
      <p:sp>
        <p:nvSpPr>
          <p:cNvPr id="3" name="Subtitle 2"/>
          <p:cNvSpPr>
            <a:spLocks noGrp="1"/>
          </p:cNvSpPr>
          <p:nvPr>
            <p:ph type="subTitle" idx="1"/>
          </p:nvPr>
        </p:nvSpPr>
        <p:spPr>
          <a:xfrm>
            <a:off x="1371600" y="4372350"/>
            <a:ext cx="6400800" cy="1752600"/>
          </a:xfrm>
        </p:spPr>
        <p:txBody>
          <a:bodyPr>
            <a:normAutofit/>
          </a:bodyPr>
          <a:lstStyle/>
          <a:p>
            <a:r>
              <a:rPr lang="fa-IR" sz="2000" dirty="0" smtClean="0">
                <a:solidFill>
                  <a:schemeClr val="tx1"/>
                </a:solidFill>
                <a:cs typeface="B Nazanin" pitchFamily="2" charset="-78"/>
              </a:rPr>
              <a:t>دفتر آموزش و ارتقای سلامت </a:t>
            </a:r>
          </a:p>
          <a:p>
            <a:r>
              <a:rPr lang="fa-IR" sz="2000" dirty="0" smtClean="0">
                <a:solidFill>
                  <a:schemeClr val="tx1"/>
                </a:solidFill>
                <a:cs typeface="B Nazanin" pitchFamily="2" charset="-78"/>
              </a:rPr>
              <a:t>پاییز 93</a:t>
            </a:r>
            <a:endParaRPr lang="en-US" sz="2000" dirty="0">
              <a:solidFill>
                <a:schemeClr val="tx1"/>
              </a:solidFill>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algn="just" rtl="1">
              <a:buNone/>
            </a:pPr>
            <a:r>
              <a:rPr lang="ar-SA" dirty="0" smtClean="0">
                <a:cs typeface="B Nazanin" pitchFamily="2" charset="-78"/>
              </a:rPr>
              <a:t>ب ـ بررسی تجارب و سوابق قبلی:</a:t>
            </a:r>
            <a:endParaRPr lang="fa-IR" dirty="0" smtClean="0">
              <a:cs typeface="B Nazanin" pitchFamily="2" charset="-78"/>
            </a:endParaRPr>
          </a:p>
          <a:p>
            <a:pPr lvl="0" algn="just" rtl="1">
              <a:buFont typeface="Wingdings" pitchFamily="2" charset="2"/>
              <a:buChar char="ü"/>
            </a:pPr>
            <a:r>
              <a:rPr lang="ar-SA" dirty="0" smtClean="0">
                <a:cs typeface="B Nazanin" pitchFamily="2" charset="-78"/>
              </a:rPr>
              <a:t>سوابق برنامه‌های عملیاتی ارتقای سلامت قبلی اجرا شده در منطقه مورد نظرتان را بررسی کنید. </a:t>
            </a:r>
            <a:endParaRPr lang="en-US" dirty="0" smtClean="0">
              <a:cs typeface="B Nazanin" pitchFamily="2" charset="-78"/>
            </a:endParaRPr>
          </a:p>
          <a:p>
            <a:pPr lvl="0" algn="just" rtl="1">
              <a:buFont typeface="Wingdings" pitchFamily="2" charset="2"/>
              <a:buChar char="ü"/>
            </a:pPr>
            <a:r>
              <a:rPr lang="ar-SA" dirty="0" smtClean="0">
                <a:cs typeface="B Nazanin" pitchFamily="2" charset="-78"/>
              </a:rPr>
              <a:t>سوابق تحقیقات قبلی در زمینه مسایل سلامت در اولویت منطقه مورد نظرتان را بررسی کنید.  </a:t>
            </a:r>
            <a:endParaRPr lang="en-US" dirty="0" smtClean="0">
              <a:cs typeface="B Nazanin" pitchFamily="2" charset="-78"/>
            </a:endParaRPr>
          </a:p>
          <a:p>
            <a:pPr lvl="0" algn="just" rtl="1">
              <a:buFont typeface="Wingdings" pitchFamily="2" charset="2"/>
              <a:buChar char="ü"/>
            </a:pPr>
            <a:r>
              <a:rPr lang="ar-SA" dirty="0" smtClean="0">
                <a:cs typeface="B Nazanin" pitchFamily="2" charset="-78"/>
              </a:rPr>
              <a:t>نتایج ارزشیابی برنامه‌های عملیاتی ارتقاي سلامت قبلی منطقه مورد نظرتان را بررسی کنید.  </a:t>
            </a:r>
            <a:endParaRPr lang="en-US" dirty="0" smtClean="0">
              <a:cs typeface="B Nazanin" pitchFamily="2" charset="-78"/>
            </a:endParaRPr>
          </a:p>
          <a:p>
            <a:pPr lvl="0" algn="just" rtl="1">
              <a:buFont typeface="Wingdings" pitchFamily="2" charset="2"/>
              <a:buChar char="ü"/>
            </a:pPr>
            <a:r>
              <a:rPr lang="ar-SA" dirty="0" smtClean="0">
                <a:cs typeface="B Nazanin" pitchFamily="2" charset="-78"/>
              </a:rPr>
              <a:t>چنانچه برنامه دیگری در زمینه سلامت در محله مورد نظرتان اجرا شده؛ سوابق مربوطه را تهیه و بررسی نمایید. </a:t>
            </a:r>
            <a:endParaRPr lang="en-US" dirty="0" smtClean="0">
              <a:cs typeface="B Nazanin" pitchFamily="2" charset="-78"/>
            </a:endParaRPr>
          </a:p>
          <a:p>
            <a:pPr lvl="0" algn="just" rtl="1">
              <a:buFont typeface="Wingdings" pitchFamily="2" charset="2"/>
              <a:buChar char="ü"/>
            </a:pPr>
            <a:r>
              <a:rPr lang="ar-SA" dirty="0" smtClean="0">
                <a:cs typeface="B Nazanin" pitchFamily="2" charset="-78"/>
              </a:rPr>
              <a:t>فهرستی از داده‌های مورد نیاز برای ارزیابی وضعیت موجود را تهیه نمایید. </a:t>
            </a:r>
            <a:endParaRPr lang="en-US" dirty="0" smtClean="0">
              <a:cs typeface="B Nazanin" pitchFamily="2" charset="-78"/>
            </a:endParaRPr>
          </a:p>
          <a:p>
            <a:pPr algn="just"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pPr algn="r" rtl="1">
              <a:buNone/>
            </a:pPr>
            <a:r>
              <a:rPr lang="ar-SA" dirty="0" smtClean="0">
                <a:cs typeface="B Nazanin" pitchFamily="2" charset="-78"/>
              </a:rPr>
              <a:t>پ ـ جمع‌آوری داده‌های سلامت: </a:t>
            </a:r>
            <a:endParaRPr lang="en-US" dirty="0" smtClean="0">
              <a:cs typeface="B Nazanin" pitchFamily="2" charset="-78"/>
            </a:endParaRPr>
          </a:p>
          <a:p>
            <a:pPr lvl="0" algn="just" rtl="1">
              <a:buFont typeface="Wingdings" pitchFamily="2" charset="2"/>
              <a:buChar char="ü"/>
            </a:pPr>
            <a:r>
              <a:rPr lang="ar-SA" dirty="0" smtClean="0">
                <a:cs typeface="B Nazanin" pitchFamily="2" charset="-78"/>
              </a:rPr>
              <a:t>داده‌های جمعیتی</a:t>
            </a:r>
            <a:endParaRPr lang="en-US" dirty="0" smtClean="0">
              <a:cs typeface="B Nazanin" pitchFamily="2" charset="-78"/>
            </a:endParaRPr>
          </a:p>
          <a:p>
            <a:pPr lvl="0" algn="just" rtl="1">
              <a:buFont typeface="Wingdings" pitchFamily="2" charset="2"/>
              <a:buChar char="ü"/>
            </a:pPr>
            <a:r>
              <a:rPr lang="ar-SA" dirty="0" smtClean="0">
                <a:cs typeface="B Nazanin" pitchFamily="2" charset="-78"/>
              </a:rPr>
              <a:t>میزان مرگ و میر و ابتلای به بیماری و ناتوانی ناشی از بيماري و مرگ</a:t>
            </a:r>
            <a:endParaRPr lang="en-US" dirty="0" smtClean="0">
              <a:cs typeface="B Nazanin" pitchFamily="2" charset="-78"/>
            </a:endParaRPr>
          </a:p>
          <a:p>
            <a:pPr lvl="0" algn="just" rtl="1">
              <a:buFont typeface="Wingdings" pitchFamily="2" charset="2"/>
              <a:buChar char="ü"/>
            </a:pPr>
            <a:r>
              <a:rPr lang="ar-SA" dirty="0" smtClean="0">
                <a:cs typeface="B Nazanin" pitchFamily="2" charset="-78"/>
              </a:rPr>
              <a:t>داده‌های رفتاری </a:t>
            </a:r>
            <a:endParaRPr lang="en-US" dirty="0" smtClean="0">
              <a:cs typeface="B Nazanin" pitchFamily="2" charset="-78"/>
            </a:endParaRPr>
          </a:p>
          <a:p>
            <a:pPr lvl="0" algn="just" rtl="1">
              <a:buFont typeface="Wingdings" pitchFamily="2" charset="2"/>
              <a:buChar char="ü"/>
            </a:pPr>
            <a:r>
              <a:rPr lang="ar-SA" dirty="0" smtClean="0">
                <a:cs typeface="B Nazanin" pitchFamily="2" charset="-78"/>
              </a:rPr>
              <a:t>داده‌های سلامت (شامل شاخص‌های اجتماعی، اقتصادی و محیطی)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lgn="r" rtl="1">
              <a:buNone/>
            </a:pPr>
            <a:r>
              <a:rPr lang="ar-SA" dirty="0" smtClean="0">
                <a:cs typeface="B Nazanin" pitchFamily="2" charset="-78"/>
              </a:rPr>
              <a:t>ت ـ بررسی قوانین و آیین‌نامه‌های موجود:</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قوانین و مقررات سازمان‌تان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سایر قوانین و مقررات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خط‌مشی‌ها، سیاست‌ها و دستورالعمل‌ها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استانداردهای حرفه‌ای و تخصصی و ملاحظات اخلاقی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سیاست‌هاي مصوب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قوانین و مقررات شرکای بالقوه و رقبا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قوانین بودجه‌ای</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059363"/>
          </a:xfrm>
        </p:spPr>
        <p:txBody>
          <a:bodyPr/>
          <a:lstStyle/>
          <a:p>
            <a:pPr algn="r" rtl="1">
              <a:buNone/>
            </a:pPr>
            <a:r>
              <a:rPr lang="ar-SA" dirty="0" smtClean="0">
                <a:cs typeface="B Nazanin" pitchFamily="2" charset="-78"/>
              </a:rPr>
              <a:t>ث ـ ارزیابی چشم‌اندازهای مرتبط: </a:t>
            </a:r>
            <a:endParaRPr lang="en-US" dirty="0" smtClean="0">
              <a:cs typeface="B Nazanin" pitchFamily="2" charset="-78"/>
            </a:endParaRPr>
          </a:p>
          <a:p>
            <a:pPr lvl="0" algn="r" rtl="1">
              <a:buNone/>
            </a:pPr>
            <a:endParaRPr lang="fa-IR" dirty="0" smtClean="0">
              <a:cs typeface="B Nazanin" pitchFamily="2" charset="-78"/>
            </a:endParaRPr>
          </a:p>
          <a:p>
            <a:pPr lvl="0" algn="r" rtl="1">
              <a:buFont typeface="Wingdings" pitchFamily="2" charset="2"/>
              <a:buChar char="ü"/>
            </a:pPr>
            <a:r>
              <a:rPr lang="ar-SA" dirty="0" smtClean="0">
                <a:cs typeface="B Nazanin" pitchFamily="2" charset="-78"/>
              </a:rPr>
              <a:t>چشم‌انداز سازمان‌تان</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چشم‌انداز سایر شرکای درگیر در فرآیند برنامه‌ریزی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چشم‌انداز مطلوب مدیران، سیاستمداران، رهبران جامعه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چشم‌انداز برنامه‌های عملیاتی استراتژیک مرتبط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43000"/>
            <a:ext cx="8229600" cy="4983163"/>
          </a:xfrm>
        </p:spPr>
        <p:txBody>
          <a:bodyPr/>
          <a:lstStyle/>
          <a:p>
            <a:pPr algn="r" rtl="1">
              <a:buNone/>
            </a:pPr>
            <a:r>
              <a:rPr lang="ar-SA" dirty="0" smtClean="0">
                <a:cs typeface="B Nazanin" pitchFamily="2" charset="-78"/>
              </a:rPr>
              <a:t>ج ـ تحلیل </a:t>
            </a:r>
            <a:r>
              <a:rPr lang="en-US" dirty="0" smtClean="0">
                <a:cs typeface="B Nazanin" pitchFamily="2" charset="-78"/>
              </a:rPr>
              <a:t>PEEST</a:t>
            </a:r>
            <a:r>
              <a:rPr lang="ar-SA" dirty="0" smtClean="0">
                <a:cs typeface="B Nazanin" pitchFamily="2" charset="-78"/>
              </a:rPr>
              <a:t>:</a:t>
            </a:r>
            <a:r>
              <a:rPr lang="en-US" dirty="0" smtClean="0">
                <a:cs typeface="B Nazanin" pitchFamily="2" charset="-78"/>
              </a:rPr>
              <a:t>(Political Economic </a:t>
            </a:r>
            <a:r>
              <a:rPr lang="en-US" dirty="0" err="1" smtClean="0">
                <a:cs typeface="B Nazanin" pitchFamily="2" charset="-78"/>
              </a:rPr>
              <a:t>Enviromemal</a:t>
            </a:r>
            <a:r>
              <a:rPr lang="en-US" dirty="0" smtClean="0">
                <a:cs typeface="B Nazanin" pitchFamily="2" charset="-78"/>
              </a:rPr>
              <a:t> Social Technological) </a:t>
            </a:r>
          </a:p>
          <a:p>
            <a:pPr algn="r" rtl="1">
              <a:buNone/>
            </a:pPr>
            <a:r>
              <a:rPr lang="ar-SA" dirty="0" smtClean="0">
                <a:cs typeface="B Nazanin" pitchFamily="2" charset="-78"/>
              </a:rPr>
              <a:t>عوامل سیاسی، اقتصادی، محیطی، اجتماعی و تکنولوژیکی که می‌توانند بر برنامه عملیاتی شما تأثیر گذارند را تعیین کنید.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pPr algn="r" rtl="1">
              <a:buNone/>
            </a:pPr>
            <a:r>
              <a:rPr lang="ar-SA" dirty="0" smtClean="0">
                <a:cs typeface="B Nazanin" pitchFamily="2" charset="-78"/>
              </a:rPr>
              <a:t>چ ـ تعیین شکاف‌های اطلاعاتی: </a:t>
            </a:r>
            <a:endParaRPr lang="fa-IR" dirty="0" smtClean="0">
              <a:cs typeface="B Nazanin" pitchFamily="2" charset="-78"/>
            </a:endParaRPr>
          </a:p>
          <a:p>
            <a:pPr algn="r" rtl="1">
              <a:buNone/>
            </a:pPr>
            <a:endParaRPr lang="en-US" dirty="0" smtClean="0">
              <a:cs typeface="B Nazanin" pitchFamily="2" charset="-78"/>
            </a:endParaRPr>
          </a:p>
          <a:p>
            <a:pPr algn="r" rtl="1">
              <a:buFont typeface="Wingdings" pitchFamily="2" charset="2"/>
              <a:buChar char="ü"/>
            </a:pPr>
            <a:r>
              <a:rPr lang="ar-SA" dirty="0" smtClean="0">
                <a:cs typeface="B Nazanin" pitchFamily="2" charset="-78"/>
              </a:rPr>
              <a:t>تمام اطلاعات جمع‌آوری شده تا اینجای کار را مرور کنید. </a:t>
            </a:r>
            <a:endParaRPr lang="fa-IR" dirty="0" smtClean="0">
              <a:cs typeface="B Nazanin" pitchFamily="2" charset="-78"/>
            </a:endParaRPr>
          </a:p>
          <a:p>
            <a:pPr algn="r" rtl="1">
              <a:buFont typeface="Wingdings" pitchFamily="2" charset="2"/>
              <a:buChar char="ü"/>
            </a:pPr>
            <a:r>
              <a:rPr lang="ar-SA" dirty="0" smtClean="0">
                <a:cs typeface="B Nazanin" pitchFamily="2" charset="-78"/>
              </a:rPr>
              <a:t>شکاف‌های اطلاعاتی موجود در طراحی مشارکتی برنامه عملیاتی‌تان را تعیین کنید. </a:t>
            </a:r>
            <a:endParaRPr lang="fa-IR" dirty="0" smtClean="0">
              <a:cs typeface="B Nazanin" pitchFamily="2" charset="-78"/>
            </a:endParaRPr>
          </a:p>
          <a:p>
            <a:pPr algn="r" rtl="1">
              <a:buFont typeface="Wingdings" pitchFamily="2" charset="2"/>
              <a:buChar char="ü"/>
            </a:pPr>
            <a:r>
              <a:rPr lang="ar-SA" dirty="0" smtClean="0">
                <a:cs typeface="B Nazanin" pitchFamily="2" charset="-78"/>
              </a:rPr>
              <a:t>منابع و روش جمع‌آوری اطلاعات جدید برای رفع شکاف‌های اطلاعاتی تعیین شده را مشخص سازید.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059363"/>
          </a:xfrm>
        </p:spPr>
        <p:txBody>
          <a:bodyPr/>
          <a:lstStyle/>
          <a:p>
            <a:pPr algn="r" rtl="1">
              <a:buNone/>
            </a:pPr>
            <a:r>
              <a:rPr lang="fa-IR" dirty="0" smtClean="0">
                <a:cs typeface="B Nazanin" pitchFamily="2" charset="-78"/>
              </a:rPr>
              <a:t>ح- </a:t>
            </a:r>
            <a:r>
              <a:rPr lang="ar-SA" dirty="0" smtClean="0">
                <a:cs typeface="B Nazanin" pitchFamily="2" charset="-78"/>
              </a:rPr>
              <a:t>تعیین عوامل مستعد‌کننده و عوامل بازدازنده:</a:t>
            </a:r>
            <a:endParaRPr lang="en-US" dirty="0" smtClean="0">
              <a:cs typeface="B Nazanin" pitchFamily="2" charset="-78"/>
            </a:endParaRPr>
          </a:p>
          <a:p>
            <a:pPr algn="r" rtl="1">
              <a:buFont typeface="Wingdings" pitchFamily="2" charset="2"/>
              <a:buChar char="ü"/>
            </a:pPr>
            <a:r>
              <a:rPr lang="ar-SA" dirty="0" smtClean="0">
                <a:cs typeface="B Nazanin" pitchFamily="2" charset="-78"/>
              </a:rPr>
              <a:t>بر اساس اطلاعاتی که جمع‌آوری نموده‌اید، عوامل مؤثر در تقویت رفتار مورد نظرتان را تعیین کنید (عوامل مستعدکننده) </a:t>
            </a:r>
            <a:endParaRPr lang="fa-IR" dirty="0" smtClean="0">
              <a:cs typeface="B Nazanin" pitchFamily="2" charset="-78"/>
            </a:endParaRPr>
          </a:p>
          <a:p>
            <a:pPr algn="r" rtl="1">
              <a:buFont typeface="Wingdings" pitchFamily="2" charset="2"/>
              <a:buChar char="ü"/>
            </a:pPr>
            <a:r>
              <a:rPr lang="ar-SA" dirty="0" smtClean="0">
                <a:cs typeface="B Nazanin" pitchFamily="2" charset="-78"/>
              </a:rPr>
              <a:t>عواملی که مانع از رفتار مورد نظرتان می‌شود را مشخص سازید (عوامل بازدارنده)</a:t>
            </a:r>
            <a:endParaRPr lang="fa-IR" dirty="0" smtClean="0">
              <a:cs typeface="B Nazanin" pitchFamily="2" charset="-78"/>
            </a:endParaRPr>
          </a:p>
          <a:p>
            <a:pPr algn="r" rtl="1">
              <a:buFont typeface="Wingdings" pitchFamily="2" charset="2"/>
              <a:buChar char="ü"/>
            </a:pPr>
            <a:r>
              <a:rPr lang="ar-SA" dirty="0" smtClean="0">
                <a:cs typeface="B Nazanin" pitchFamily="2" charset="-78"/>
              </a:rPr>
              <a:t> تعیین کنید برای توسعه عوامل مستعد‌کننده و کاهش عوامل بازدارنده چه باید کرد. </a:t>
            </a:r>
            <a:endParaRPr lang="en-US" dirty="0" smtClean="0">
              <a:cs typeface="B Nazanin" pitchFamily="2" charset="-78"/>
            </a:endParaRPr>
          </a:p>
          <a:p>
            <a:pPr algn="r" rtl="1">
              <a:buFont typeface="Wingdings" pitchFamily="2" charset="2"/>
              <a:buChar char="ü"/>
            </a:pPr>
            <a:r>
              <a:rPr lang="ar-SA" dirty="0" smtClean="0">
                <a:cs typeface="B Nazanin" pitchFamily="2" charset="-78"/>
              </a:rPr>
              <a:t>برای ارزیابی وضعیت موجود، برگه‌های کار سوم و چهارم را تکمیل کنید.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1470025"/>
          </a:xfrm>
        </p:spPr>
        <p:txBody>
          <a:bodyPr>
            <a:normAutofit fontScale="90000"/>
          </a:bodyPr>
          <a:lstStyle/>
          <a:p>
            <a:r>
              <a:rPr lang="fa-IR" dirty="0" smtClean="0">
                <a:cs typeface="B Titr" pitchFamily="2" charset="-78"/>
              </a:rPr>
              <a:t>مرحله سوم</a:t>
            </a:r>
            <a:br>
              <a:rPr lang="fa-IR" dirty="0" smtClean="0">
                <a:cs typeface="B Titr" pitchFamily="2" charset="-78"/>
              </a:rPr>
            </a:br>
            <a:r>
              <a:rPr lang="fa-IR" dirty="0" smtClean="0">
                <a:cs typeface="B Titr" pitchFamily="2" charset="-78"/>
              </a:rPr>
              <a:t/>
            </a:r>
            <a:br>
              <a:rPr lang="fa-IR" dirty="0" smtClean="0">
                <a:cs typeface="B Titr" pitchFamily="2" charset="-78"/>
              </a:rPr>
            </a:br>
            <a:r>
              <a:rPr lang="fa-IR" dirty="0" smtClean="0">
                <a:cs typeface="B Titr" pitchFamily="2" charset="-78"/>
              </a:rPr>
              <a:t>تعیین هدف کلی، گروه هدف و اهداف اختصاصی</a:t>
            </a:r>
            <a:endParaRPr lang="en-US" dirty="0" smtClean="0">
              <a:cs typeface="B Titr" pitchFamily="2" charset="-78"/>
            </a:endParaRPr>
          </a:p>
        </p:txBody>
      </p:sp>
      <p:sp>
        <p:nvSpPr>
          <p:cNvPr id="4" name="Subtitle 3"/>
          <p:cNvSpPr>
            <a:spLocks noGrp="1"/>
          </p:cNvSpPr>
          <p:nvPr>
            <p:ph type="subTitle" idx="1"/>
          </p:nvPr>
        </p:nvSpPr>
        <p:spPr>
          <a:xfrm>
            <a:off x="1371600" y="4343400"/>
            <a:ext cx="6400800" cy="1752600"/>
          </a:xfrm>
        </p:spPr>
        <p:txBody>
          <a:bodyPr>
            <a:normAutofit/>
          </a:bodyPr>
          <a:lstStyle/>
          <a:p>
            <a:endParaRPr lang="en-US" sz="4000" dirty="0" smtClean="0">
              <a:solidFill>
                <a:schemeClr val="tx1"/>
              </a:solidFill>
              <a:latin typeface="+mj-lt"/>
              <a:ea typeface="+mj-ea"/>
              <a:cs typeface="B Titr"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cs typeface="B Titr" pitchFamily="2" charset="-78"/>
              </a:rPr>
              <a:t>هدف کلی </a:t>
            </a:r>
            <a:endParaRPr lang="en-US" dirty="0">
              <a:cs typeface="B Titr" pitchFamily="2" charset="-78"/>
            </a:endParaRPr>
          </a:p>
        </p:txBody>
      </p:sp>
      <p:sp>
        <p:nvSpPr>
          <p:cNvPr id="3" name="Content Placeholder 2"/>
          <p:cNvSpPr>
            <a:spLocks noGrp="1"/>
          </p:cNvSpPr>
          <p:nvPr>
            <p:ph idx="1"/>
          </p:nvPr>
        </p:nvSpPr>
        <p:spPr>
          <a:xfrm>
            <a:off x="457200" y="1295401"/>
            <a:ext cx="8229600" cy="5029200"/>
          </a:xfrm>
        </p:spPr>
        <p:txBody>
          <a:bodyPr>
            <a:normAutofit fontScale="92500" lnSpcReduction="10000"/>
          </a:bodyPr>
          <a:lstStyle/>
          <a:p>
            <a:pPr algn="just" rtl="1"/>
            <a:r>
              <a:rPr lang="ar-SA" dirty="0" smtClean="0">
                <a:cs typeface="B Nazanin" pitchFamily="2" charset="-78"/>
              </a:rPr>
              <a:t>هدف کلی، بیانگر مسیر دلخواه یا دستاورد کلی یک برنامه عملیاتی است. </a:t>
            </a:r>
            <a:endParaRPr lang="fa-IR" dirty="0" smtClean="0">
              <a:cs typeface="B Nazanin" pitchFamily="2" charset="-78"/>
            </a:endParaRPr>
          </a:p>
          <a:p>
            <a:pPr algn="just" rtl="1"/>
            <a:r>
              <a:rPr lang="ar-SA" dirty="0" smtClean="0">
                <a:cs typeface="B Nazanin" pitchFamily="2" charset="-78"/>
              </a:rPr>
              <a:t>هدف کلی، مسیر کلی برنامه عملیاتی برای رسیدن به مقصد را مشخص می‌سازد که بهتر است چنین مقصدی واقعی و مورد علاقه گروه هدف باشد. </a:t>
            </a:r>
            <a:endParaRPr lang="fa-IR" dirty="0" smtClean="0">
              <a:cs typeface="B Nazanin" pitchFamily="2" charset="-78"/>
            </a:endParaRPr>
          </a:p>
          <a:p>
            <a:pPr algn="just" rtl="1"/>
            <a:r>
              <a:rPr lang="ar-SA" dirty="0" smtClean="0">
                <a:cs typeface="B Nazanin" pitchFamily="2" charset="-78"/>
              </a:rPr>
              <a:t>داشتن یک هدف کلی روشن و واضح برای طراحی نظام ارزیابی برنامه عملیاتی ضروری است</a:t>
            </a:r>
            <a:r>
              <a:rPr lang="fa-IR" dirty="0" smtClean="0">
                <a:cs typeface="B Nazanin" pitchFamily="2" charset="-78"/>
              </a:rPr>
              <a:t>.</a:t>
            </a:r>
          </a:p>
          <a:p>
            <a:pPr algn="just" rtl="1"/>
            <a:r>
              <a:rPr lang="ar-SA" dirty="0" smtClean="0">
                <a:cs typeface="B Nazanin" pitchFamily="2" charset="-78"/>
              </a:rPr>
              <a:t>اکثر برنامه‌های عملیاتی ارتقای سلامت دارای یک هدف کلی هستند، البته در برنامه‌های عملیاتی بزرگ‌تر می‌توان چند هدف کلی انتخاب کرد. </a:t>
            </a:r>
            <a:endParaRPr lang="fa-IR" dirty="0" smtClean="0">
              <a:cs typeface="B Nazanin" pitchFamily="2" charset="-78"/>
            </a:endParaRPr>
          </a:p>
          <a:p>
            <a:pPr algn="just" rtl="1"/>
            <a:r>
              <a:rPr lang="ar-SA" dirty="0" smtClean="0">
                <a:cs typeface="B Nazanin" pitchFamily="2" charset="-78"/>
              </a:rPr>
              <a:t>اهداف کلی می‌توانند مشکل‌نگر یا مثبت نگر باشند</a:t>
            </a:r>
            <a:r>
              <a:rPr lang="fa-IR" dirty="0" smtClean="0">
                <a:cs typeface="B Nazanin" pitchFamily="2" charset="-78"/>
              </a:rPr>
              <a:t>.</a:t>
            </a: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cs typeface="B Titr" pitchFamily="2" charset="-78"/>
              </a:rPr>
              <a:t>گروه هدف </a:t>
            </a:r>
            <a:r>
              <a:rPr lang="en-US" dirty="0" smtClean="0">
                <a:cs typeface="B Titr" pitchFamily="2" charset="-78"/>
              </a:rPr>
              <a:t/>
            </a:r>
            <a:br>
              <a:rPr lang="en-US" dirty="0" smtClean="0">
                <a:cs typeface="B Titr" pitchFamily="2" charset="-78"/>
              </a:rPr>
            </a:br>
            <a:endParaRPr lang="en-US" dirty="0">
              <a:cs typeface="B Titr" pitchFamily="2" charset="-78"/>
            </a:endParaRPr>
          </a:p>
        </p:txBody>
      </p:sp>
      <p:sp>
        <p:nvSpPr>
          <p:cNvPr id="3" name="Content Placeholder 2"/>
          <p:cNvSpPr>
            <a:spLocks noGrp="1"/>
          </p:cNvSpPr>
          <p:nvPr>
            <p:ph idx="1"/>
          </p:nvPr>
        </p:nvSpPr>
        <p:spPr>
          <a:xfrm>
            <a:off x="457200" y="1676400"/>
            <a:ext cx="8229600" cy="3733800"/>
          </a:xfrm>
        </p:spPr>
        <p:txBody>
          <a:bodyPr/>
          <a:lstStyle/>
          <a:p>
            <a:pPr algn="just" rtl="1"/>
            <a:r>
              <a:rPr lang="ar-SA" dirty="0" smtClean="0">
                <a:cs typeface="B Nazanin" pitchFamily="2" charset="-78"/>
              </a:rPr>
              <a:t>ما در این مرحله، جمعيتي را مشخص می‌کنیم که مستلزم توجه خاص برای تحقق هدف کلی برنامه عملیاتی است.</a:t>
            </a:r>
            <a:endParaRPr lang="fa-IR" dirty="0" smtClean="0">
              <a:cs typeface="B Nazanin" pitchFamily="2" charset="-78"/>
            </a:endParaRPr>
          </a:p>
          <a:p>
            <a:pPr algn="just" rtl="1"/>
            <a:r>
              <a:rPr lang="ar-SA" dirty="0" smtClean="0">
                <a:cs typeface="B Nazanin" pitchFamily="2" charset="-78"/>
              </a:rPr>
              <a:t>شناخت دقيق گروه هدف، گام مهمي براي تعیین اهداف کلی و اختصاصی شفاف است. </a:t>
            </a:r>
            <a:endParaRPr lang="en-US" dirty="0" smtClean="0">
              <a:cs typeface="B Nazanin" pitchFamily="2" charset="-78"/>
            </a:endParaRPr>
          </a:p>
          <a:p>
            <a:pPr algn="just" rtl="1"/>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ar-SA" sz="3600" dirty="0" smtClean="0">
                <a:cs typeface="B Titr" pitchFamily="2" charset="-78"/>
              </a:rPr>
              <a:t>اهداف</a:t>
            </a:r>
            <a:r>
              <a:rPr lang="en-US" sz="3600" dirty="0" smtClean="0">
                <a:cs typeface="B Titr" pitchFamily="2" charset="-78"/>
              </a:rPr>
              <a:t/>
            </a:r>
            <a:br>
              <a:rPr lang="en-US" sz="3600" dirty="0" smtClean="0">
                <a:cs typeface="B Titr" pitchFamily="2" charset="-78"/>
              </a:rPr>
            </a:br>
            <a:r>
              <a:rPr lang="ar-SA" sz="3600" dirty="0" smtClean="0">
                <a:cs typeface="B Titr" pitchFamily="2" charset="-78"/>
              </a:rPr>
              <a:t>پس از مطالعه این فصل انتظار می رود بتوانید</a:t>
            </a:r>
            <a:r>
              <a:rPr lang="fa-IR" sz="3600" dirty="0" smtClean="0">
                <a:cs typeface="B Titr" pitchFamily="2" charset="-78"/>
              </a:rPr>
              <a:t>:</a:t>
            </a:r>
            <a:endParaRPr lang="en-US" sz="3600" dirty="0" smtClean="0">
              <a:cs typeface="B Titr" pitchFamily="2" charset="-78"/>
            </a:endParaRPr>
          </a:p>
        </p:txBody>
      </p:sp>
      <p:sp>
        <p:nvSpPr>
          <p:cNvPr id="3" name="Content Placeholder 2"/>
          <p:cNvSpPr>
            <a:spLocks noGrp="1"/>
          </p:cNvSpPr>
          <p:nvPr>
            <p:ph idx="1"/>
          </p:nvPr>
        </p:nvSpPr>
        <p:spPr/>
        <p:txBody>
          <a:bodyPr>
            <a:normAutofit fontScale="92500" lnSpcReduction="20000"/>
          </a:bodyPr>
          <a:lstStyle/>
          <a:p>
            <a:pPr lvl="0" algn="just" rtl="1"/>
            <a:r>
              <a:rPr lang="ar-SA" b="1" dirty="0" smtClean="0">
                <a:cs typeface="B Nazanin" pitchFamily="2" charset="-78"/>
              </a:rPr>
              <a:t>اصول برنامه ريزي مشاركتي براي ارتقاي سلامت در شوراهاي ارتقاي سلامت در هر موقعيت، طراحی کنید.</a:t>
            </a:r>
            <a:endParaRPr lang="en-US" dirty="0" smtClean="0">
              <a:cs typeface="B Nazanin" pitchFamily="2" charset="-78"/>
            </a:endParaRPr>
          </a:p>
          <a:p>
            <a:pPr lvl="0" algn="just" rtl="1"/>
            <a:r>
              <a:rPr lang="ar-SA" b="1" dirty="0" smtClean="0">
                <a:cs typeface="B Nazanin" pitchFamily="2" charset="-78"/>
              </a:rPr>
              <a:t>در برنامه ريزي مشاركتي براي ارتقاي سلامت در هر موقعيت، مرحله پيش برنامه ريزي را طراحی کنید.</a:t>
            </a:r>
            <a:endParaRPr lang="en-US" dirty="0" smtClean="0">
              <a:cs typeface="B Nazanin" pitchFamily="2" charset="-78"/>
            </a:endParaRPr>
          </a:p>
          <a:p>
            <a:pPr lvl="0" algn="just" rtl="1"/>
            <a:r>
              <a:rPr lang="ar-SA" b="1" dirty="0" smtClean="0">
                <a:cs typeface="B Nazanin" pitchFamily="2" charset="-78"/>
              </a:rPr>
              <a:t>در برنامه ريزي مشاركتي براي ارتقاي سلامت در هر موقعيت، وضعيت موجود را  ارزيابي کنید.</a:t>
            </a:r>
            <a:endParaRPr lang="en-US" dirty="0" smtClean="0">
              <a:cs typeface="B Nazanin" pitchFamily="2" charset="-78"/>
            </a:endParaRPr>
          </a:p>
          <a:p>
            <a:pPr lvl="0" algn="just" rtl="1"/>
            <a:r>
              <a:rPr lang="ar-SA" b="1" dirty="0" smtClean="0">
                <a:cs typeface="B Nazanin" pitchFamily="2" charset="-78"/>
              </a:rPr>
              <a:t>در برنامه ريزي مشاركتي براي ارتقاي سلامت در هر موقعيت، هدف کلی، گروه هدف و اهداف اختصاصی را تعیین کنید.</a:t>
            </a:r>
            <a:endParaRPr lang="en-US" dirty="0" smtClean="0">
              <a:cs typeface="B Nazanin" pitchFamily="2" charset="-78"/>
            </a:endParaRPr>
          </a:p>
          <a:p>
            <a:pPr algn="just" rtl="1"/>
            <a:r>
              <a:rPr lang="ar-SA" b="1" dirty="0" smtClean="0">
                <a:cs typeface="B Nazanin" pitchFamily="2" charset="-78"/>
              </a:rPr>
              <a:t>در برنامه ريزي مشاركتي براي ارتقاي سلامت در هر موقعيت، نتایج/ تأثير برنامه را ارزيابي کنید.</a:t>
            </a: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cs typeface="B Titr" pitchFamily="2" charset="-78"/>
              </a:rPr>
              <a:t>اهداف اختصاصی</a:t>
            </a:r>
            <a:endParaRPr lang="en-US" dirty="0">
              <a:cs typeface="B Titr" pitchFamily="2" charset="-78"/>
            </a:endParaRPr>
          </a:p>
        </p:txBody>
      </p:sp>
      <p:sp>
        <p:nvSpPr>
          <p:cNvPr id="3" name="Content Placeholder 2"/>
          <p:cNvSpPr>
            <a:spLocks noGrp="1"/>
          </p:cNvSpPr>
          <p:nvPr>
            <p:ph idx="1"/>
          </p:nvPr>
        </p:nvSpPr>
        <p:spPr>
          <a:xfrm>
            <a:off x="457200" y="1600200"/>
            <a:ext cx="8229600" cy="4571999"/>
          </a:xfrm>
        </p:spPr>
        <p:txBody>
          <a:bodyPr>
            <a:normAutofit/>
          </a:bodyPr>
          <a:lstStyle/>
          <a:p>
            <a:pPr algn="just" rtl="1"/>
            <a:r>
              <a:rPr lang="ar-SA" dirty="0" smtClean="0">
                <a:cs typeface="B Nazanin" pitchFamily="2" charset="-78"/>
              </a:rPr>
              <a:t>هدف اختصاصی، عبارت کوتاهی است که بیانگر محصول یا تأثير مورد نظر از اجراي فعاليت‌هاي برنامه عملياتي ارتقای سلامت است (براي مثال این که چه مقدار از چه چیزی باید برای چه کسی و تا چه زمانی اتفاق افتد). </a:t>
            </a:r>
            <a:endParaRPr lang="fa-IR" dirty="0" smtClean="0">
              <a:cs typeface="B Nazanin" pitchFamily="2" charset="-78"/>
            </a:endParaRPr>
          </a:p>
          <a:p>
            <a:pPr algn="just" rtl="1"/>
            <a:r>
              <a:rPr lang="ar-SA" dirty="0" smtClean="0">
                <a:cs typeface="B Nazanin" pitchFamily="2" charset="-78"/>
              </a:rPr>
              <a:t>اهداف اختصاصی برنامه عملياتي ارتقاي سلامت باید </a:t>
            </a:r>
            <a:r>
              <a:rPr lang="en-US" dirty="0" smtClean="0">
                <a:cs typeface="B Nazanin" pitchFamily="2" charset="-78"/>
              </a:rPr>
              <a:t>SMART</a:t>
            </a:r>
            <a:r>
              <a:rPr lang="ar-SA" dirty="0" smtClean="0">
                <a:cs typeface="B Nazanin" pitchFamily="2" charset="-78"/>
              </a:rPr>
              <a:t> باشد. </a:t>
            </a:r>
            <a:endParaRPr lang="fa-IR" dirty="0" smtClean="0">
              <a:cs typeface="B Nazanin" pitchFamily="2" charset="-78"/>
            </a:endParaRPr>
          </a:p>
          <a:p>
            <a:pPr algn="just" rtl="1"/>
            <a:r>
              <a:rPr lang="ar-SA" dirty="0" smtClean="0">
                <a:cs typeface="B Nazanin" pitchFamily="2" charset="-78"/>
              </a:rPr>
              <a:t>بر اساس زمان مورد انتظار براي تحقق هدف كلي برنامه مي‌توان اهداف اختصاصي را به كوتاه و بلند مدت تقسيم نمود. </a:t>
            </a:r>
            <a:endParaRPr lang="en-US" dirty="0" smtClean="0">
              <a:cs typeface="B Nazanin" pitchFamily="2" charset="-78"/>
            </a:endParaRPr>
          </a:p>
          <a:p>
            <a:pPr algn="just" rtl="1"/>
            <a:endParaRPr lang="en-US" dirty="0" smtClean="0">
              <a:cs typeface="B Nazanin" pitchFamily="2" charset="-78"/>
            </a:endParaRPr>
          </a:p>
          <a:p>
            <a:pPr algn="just" rtl="1"/>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lvl="0" algn="just" rtl="1"/>
            <a:r>
              <a:rPr lang="ar-SA" b="1" dirty="0" smtClean="0">
                <a:cs typeface="B Nazanin" pitchFamily="2" charset="-78"/>
              </a:rPr>
              <a:t>اختصاصی(</a:t>
            </a:r>
            <a:r>
              <a:rPr lang="en-US" b="1" dirty="0" smtClean="0">
                <a:cs typeface="B Nazanin" pitchFamily="2" charset="-78"/>
              </a:rPr>
              <a:t>Specific</a:t>
            </a:r>
            <a:r>
              <a:rPr lang="ar-SA" b="1" dirty="0" smtClean="0">
                <a:cs typeface="B Nazanin" pitchFamily="2" charset="-78"/>
              </a:rPr>
              <a:t>):</a:t>
            </a:r>
            <a:r>
              <a:rPr lang="ar-SA" dirty="0" smtClean="0">
                <a:cs typeface="B Nazanin" pitchFamily="2" charset="-78"/>
              </a:rPr>
              <a:t> هدف اختصاصی باید بگوید که چه کسی یا چه چیزی مورد تأکید بوده و چه نوع تغییری مورد نظر است. </a:t>
            </a:r>
            <a:endParaRPr lang="en-US" dirty="0" smtClean="0">
              <a:cs typeface="B Nazanin" pitchFamily="2" charset="-78"/>
            </a:endParaRPr>
          </a:p>
          <a:p>
            <a:pPr lvl="0" algn="just" rtl="1"/>
            <a:r>
              <a:rPr lang="ar-SA" b="1" dirty="0" smtClean="0">
                <a:cs typeface="B Nazanin" pitchFamily="2" charset="-78"/>
              </a:rPr>
              <a:t>قابل اندازه‌گیری(</a:t>
            </a:r>
            <a:r>
              <a:rPr lang="en-US" b="1" dirty="0" smtClean="0">
                <a:cs typeface="B Nazanin" pitchFamily="2" charset="-78"/>
              </a:rPr>
              <a:t>Measurable</a:t>
            </a:r>
            <a:r>
              <a:rPr lang="ar-SA" b="1" dirty="0" smtClean="0">
                <a:cs typeface="B Nazanin" pitchFamily="2" charset="-78"/>
              </a:rPr>
              <a:t>):</a:t>
            </a:r>
            <a:r>
              <a:rPr lang="ar-SA" dirty="0" smtClean="0">
                <a:cs typeface="B Nazanin" pitchFamily="2" charset="-78"/>
              </a:rPr>
              <a:t> هدف اختصاصی باید شامل مقدار یا نسبت تغییر مورد انتظار بوده و قابل اندازه‌گیری باشد. </a:t>
            </a:r>
            <a:endParaRPr lang="en-US" dirty="0" smtClean="0">
              <a:cs typeface="B Nazanin" pitchFamily="2" charset="-78"/>
            </a:endParaRPr>
          </a:p>
          <a:p>
            <a:pPr lvl="0" algn="just" rtl="1"/>
            <a:r>
              <a:rPr lang="ar-SA" b="1" dirty="0" smtClean="0">
                <a:cs typeface="B Nazanin" pitchFamily="2" charset="-78"/>
              </a:rPr>
              <a:t>مناسب(</a:t>
            </a:r>
            <a:r>
              <a:rPr lang="en-US" b="1" dirty="0" smtClean="0">
                <a:cs typeface="B Nazanin" pitchFamily="2" charset="-78"/>
              </a:rPr>
              <a:t>Appropriate</a:t>
            </a:r>
            <a:r>
              <a:rPr lang="ar-SA" b="1" dirty="0" smtClean="0">
                <a:cs typeface="B Nazanin" pitchFamily="2" charset="-78"/>
              </a:rPr>
              <a:t>):</a:t>
            </a:r>
            <a:r>
              <a:rPr lang="ar-SA" dirty="0" smtClean="0">
                <a:cs typeface="B Nazanin" pitchFamily="2" charset="-78"/>
              </a:rPr>
              <a:t> هدف اختصاصی باید نسبت به نیازها و تمایلات مخاطب و نیز توجه به هنجارها و انتظارات اجتماعی، حساس باشد. </a:t>
            </a:r>
            <a:endParaRPr lang="en-US" dirty="0" smtClean="0">
              <a:cs typeface="B Nazanin" pitchFamily="2" charset="-78"/>
            </a:endParaRPr>
          </a:p>
          <a:p>
            <a:pPr lvl="0" algn="just" rtl="1"/>
            <a:r>
              <a:rPr lang="ar-SA" b="1" dirty="0" smtClean="0">
                <a:cs typeface="B Nazanin" pitchFamily="2" charset="-78"/>
              </a:rPr>
              <a:t>مبتنی بر واقعیت(</a:t>
            </a:r>
            <a:r>
              <a:rPr lang="en-US" b="1" dirty="0" smtClean="0">
                <a:cs typeface="B Nazanin" pitchFamily="2" charset="-78"/>
              </a:rPr>
              <a:t>(Realistic</a:t>
            </a:r>
            <a:r>
              <a:rPr lang="ar-SA" b="1" dirty="0" smtClean="0">
                <a:cs typeface="B Nazanin" pitchFamily="2" charset="-78"/>
              </a:rPr>
              <a:t>:</a:t>
            </a:r>
            <a:r>
              <a:rPr lang="ar-SA" dirty="0" smtClean="0">
                <a:cs typeface="B Nazanin" pitchFamily="2" charset="-78"/>
              </a:rPr>
              <a:t> هدف اختصاصی باید شامل حدی از تغییر باشد که بتواند به‌‌طور منطقی و تحت شرایطی خاص به دست آید. </a:t>
            </a:r>
            <a:endParaRPr lang="en-US" dirty="0" smtClean="0">
              <a:cs typeface="B Nazanin" pitchFamily="2" charset="-78"/>
            </a:endParaRPr>
          </a:p>
          <a:p>
            <a:pPr lvl="0" algn="just" rtl="1"/>
            <a:r>
              <a:rPr lang="ar-SA" b="1" dirty="0" smtClean="0">
                <a:cs typeface="B Nazanin" pitchFamily="2" charset="-78"/>
              </a:rPr>
              <a:t>محدوده زمانی(</a:t>
            </a:r>
            <a:r>
              <a:rPr lang="en-US" b="1" dirty="0" smtClean="0">
                <a:cs typeface="B Nazanin" pitchFamily="2" charset="-78"/>
              </a:rPr>
              <a:t>Time-bound</a:t>
            </a:r>
            <a:r>
              <a:rPr lang="ar-SA" b="1" dirty="0" smtClean="0">
                <a:cs typeface="B Nazanin" pitchFamily="2" charset="-78"/>
              </a:rPr>
              <a:t>):</a:t>
            </a:r>
            <a:r>
              <a:rPr lang="ar-SA" dirty="0" smtClean="0">
                <a:cs typeface="B Nazanin" pitchFamily="2" charset="-78"/>
              </a:rPr>
              <a:t> هدف اختصاصی باید به‌طور روشن، دوره زمانی دستیابی به تغییرات رفتاری مورد نظر را مشخص سازد. </a:t>
            </a:r>
            <a:endParaRPr lang="en-US" dirty="0" smtClean="0">
              <a:cs typeface="B Nazanin" pitchFamily="2" charset="-78"/>
            </a:endParaRPr>
          </a:p>
          <a:p>
            <a:pPr algn="just" rtl="1"/>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cs typeface="B Titr" pitchFamily="2" charset="-78"/>
              </a:rPr>
              <a:t>اهداف اختصاصی کوتاه‌مدت </a:t>
            </a:r>
            <a:endParaRPr lang="en-US" dirty="0">
              <a:cs typeface="B Titr" pitchFamily="2" charset="-78"/>
            </a:endParaRPr>
          </a:p>
        </p:txBody>
      </p:sp>
      <p:sp>
        <p:nvSpPr>
          <p:cNvPr id="3" name="Content Placeholder 2"/>
          <p:cNvSpPr>
            <a:spLocks noGrp="1"/>
          </p:cNvSpPr>
          <p:nvPr>
            <p:ph idx="1"/>
          </p:nvPr>
        </p:nvSpPr>
        <p:spPr>
          <a:xfrm>
            <a:off x="457200" y="2133600"/>
            <a:ext cx="8229600" cy="3992563"/>
          </a:xfrm>
        </p:spPr>
        <p:txBody>
          <a:bodyPr/>
          <a:lstStyle/>
          <a:p>
            <a:pPr algn="just" rtl="1"/>
            <a:r>
              <a:rPr lang="ar-SA" dirty="0" smtClean="0">
                <a:cs typeface="B Nazanin" pitchFamily="2" charset="-78"/>
              </a:rPr>
              <a:t> به عنوان یک قانون کلی، چارچوب زمانی اهداف اختصاصی کوتاه‌ مدت به کوتاهی 2 تا 3 ماه و يا تا دو سال است</a:t>
            </a:r>
            <a:r>
              <a:rPr lang="fa-IR" dirty="0" smtClean="0">
                <a:cs typeface="B Nazanin" pitchFamily="2" charset="-78"/>
              </a:rPr>
              <a:t>.</a:t>
            </a:r>
            <a:r>
              <a:rPr lang="ar-SA" dirty="0" smtClean="0">
                <a:cs typeface="B Nazanin" pitchFamily="2" charset="-78"/>
              </a:rPr>
              <a:t> </a:t>
            </a:r>
            <a:endParaRPr lang="fa-IR" dirty="0" smtClean="0">
              <a:cs typeface="B Nazanin" pitchFamily="2" charset="-78"/>
            </a:endParaRPr>
          </a:p>
          <a:p>
            <a:pPr algn="just" rtl="1"/>
            <a:r>
              <a:rPr lang="ar-SA" dirty="0" smtClean="0">
                <a:cs typeface="B Nazanin" pitchFamily="2" charset="-78"/>
              </a:rPr>
              <a:t>اهداف اختصاصی کوتاه‌مدت بیانگر نتایج کوتاه‌مدت و بینابینی است که لازم است برای ایجاد تغییرات پایدار طولانی مدت، اتفاق افتد. </a:t>
            </a: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cs typeface="B Titr" pitchFamily="2" charset="-78"/>
              </a:rPr>
              <a:t>اهداف اختصاصی بلندمدت</a:t>
            </a:r>
            <a:endParaRPr lang="en-US" dirty="0">
              <a:cs typeface="B Titr" pitchFamily="2" charset="-78"/>
            </a:endParaRPr>
          </a:p>
        </p:txBody>
      </p:sp>
      <p:sp>
        <p:nvSpPr>
          <p:cNvPr id="3" name="Content Placeholder 2"/>
          <p:cNvSpPr>
            <a:spLocks noGrp="1"/>
          </p:cNvSpPr>
          <p:nvPr>
            <p:ph idx="1"/>
          </p:nvPr>
        </p:nvSpPr>
        <p:spPr>
          <a:xfrm>
            <a:off x="533400" y="2027237"/>
            <a:ext cx="8229600" cy="3459163"/>
          </a:xfrm>
        </p:spPr>
        <p:txBody>
          <a:bodyPr/>
          <a:lstStyle/>
          <a:p>
            <a:pPr algn="just" rtl="1"/>
            <a:r>
              <a:rPr lang="ar-SA" dirty="0" smtClean="0">
                <a:cs typeface="B Nazanin" pitchFamily="2" charset="-78"/>
              </a:rPr>
              <a:t>به عنوان یک قانون کلی، چارچوب زمانی اهداف اختصاصی بلند مدت، 2 تا 5 سال است. </a:t>
            </a:r>
            <a:endParaRPr lang="fa-IR" dirty="0" smtClean="0">
              <a:cs typeface="B Nazanin" pitchFamily="2" charset="-78"/>
            </a:endParaRPr>
          </a:p>
          <a:p>
            <a:pPr algn="just" rtl="1"/>
            <a:r>
              <a:rPr lang="ar-SA" dirty="0" smtClean="0">
                <a:cs typeface="B Nazanin" pitchFamily="2" charset="-78"/>
              </a:rPr>
              <a:t>اهداف اختصاصی بلند مدت، نتایج یا تغییرات مورد نیاز برای تحقق اهداف برنامه عملیاتی را مشخص می‌سازند</a:t>
            </a:r>
            <a:r>
              <a:rPr lang="fa-IR" dirty="0" smtClean="0">
                <a:cs typeface="B Nazanin" pitchFamily="2" charset="-78"/>
              </a:rPr>
              <a:t>.</a:t>
            </a: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Titr" pitchFamily="2" charset="-78"/>
              </a:rPr>
              <a:t>اصول راهنمای </a:t>
            </a:r>
            <a:r>
              <a:rPr lang="ar-SA" b="1" dirty="0" smtClean="0">
                <a:cs typeface="B Titr" pitchFamily="2" charset="-78"/>
              </a:rPr>
              <a:t>مدیریت تعیین هدف کلی،گروه هدف و اهداف اختصاصی </a:t>
            </a:r>
            <a:endParaRPr lang="en-US" dirty="0">
              <a:cs typeface="B Titr" pitchFamily="2" charset="-78"/>
            </a:endParaRPr>
          </a:p>
        </p:txBody>
      </p:sp>
      <p:sp>
        <p:nvSpPr>
          <p:cNvPr id="3" name="Content Placeholder 2"/>
          <p:cNvSpPr>
            <a:spLocks noGrp="1"/>
          </p:cNvSpPr>
          <p:nvPr>
            <p:ph idx="1"/>
          </p:nvPr>
        </p:nvSpPr>
        <p:spPr>
          <a:xfrm>
            <a:off x="457200" y="2286000"/>
            <a:ext cx="8229600" cy="3840163"/>
          </a:xfrm>
        </p:spPr>
        <p:txBody>
          <a:bodyPr/>
          <a:lstStyle/>
          <a:p>
            <a:pPr algn="just" rtl="1">
              <a:buNone/>
            </a:pPr>
            <a:r>
              <a:rPr lang="fa-IR" b="1" dirty="0" smtClean="0">
                <a:cs typeface="B Nazanin" pitchFamily="2" charset="-78"/>
              </a:rPr>
              <a:t>الف) </a:t>
            </a:r>
            <a:r>
              <a:rPr lang="ar-SA" b="1" dirty="0" smtClean="0">
                <a:cs typeface="B Nazanin" pitchFamily="2" charset="-78"/>
              </a:rPr>
              <a:t>مشارکت:</a:t>
            </a:r>
            <a:r>
              <a:rPr lang="ar-SA" dirty="0" smtClean="0">
                <a:cs typeface="B Nazanin" pitchFamily="2" charset="-78"/>
              </a:rPr>
              <a:t> ارتقاي سلامت نيازمند جلب مشاركت مخاطبان، توسعه هماهنگي و همكاري ساير سازمان‌ها و ايجاد انگيزه در اعضای تیم سلامت است. براي اين كار بايد از مخاطبان، سازمان‌هاي همكار و اعضای تیم سلامت بخواهيد كه در تعيين اهداف كلي و اختصاصي مناسب سهيم شوند. </a:t>
            </a:r>
            <a:endParaRPr lang="en-US" dirty="0" smtClean="0">
              <a:cs typeface="B Nazanin" pitchFamily="2" charset="-78"/>
            </a:endParaRPr>
          </a:p>
          <a:p>
            <a:pPr algn="just"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059363"/>
          </a:xfrm>
        </p:spPr>
        <p:txBody>
          <a:bodyPr/>
          <a:lstStyle/>
          <a:p>
            <a:pPr algn="just" rtl="1">
              <a:buNone/>
            </a:pPr>
            <a:r>
              <a:rPr lang="fa-IR" b="1" dirty="0" smtClean="0">
                <a:cs typeface="B Nazanin" pitchFamily="2" charset="-78"/>
              </a:rPr>
              <a:t>ب) </a:t>
            </a:r>
            <a:r>
              <a:rPr lang="ar-SA" b="1" dirty="0" smtClean="0">
                <a:cs typeface="B Nazanin" pitchFamily="2" charset="-78"/>
              </a:rPr>
              <a:t>زمان:</a:t>
            </a:r>
            <a:r>
              <a:rPr lang="ar-SA" dirty="0" smtClean="0">
                <a:cs typeface="B Nazanin" pitchFamily="2" charset="-78"/>
              </a:rPr>
              <a:t> این مرحله در طراحي مشارکتی برنامه عملياتي ارتقاي سلامت آن قدر حیاتی است كه بايد اطمينان حاصل كنيد كه زمان مناسبي را به آن اختصاص داده‌ايد. البته استفاده بهينه از زمان در اختيار و اجتناب از بحث‌هاي گروهي طولاني مدت نيز ضروري است. </a:t>
            </a:r>
            <a:endParaRPr lang="fa-IR" dirty="0" smtClean="0">
              <a:cs typeface="B Nazanin" pitchFamily="2" charset="-78"/>
            </a:endParaRPr>
          </a:p>
          <a:p>
            <a:pPr algn="just" rtl="1">
              <a:buNone/>
            </a:pPr>
            <a:r>
              <a:rPr lang="fa-IR" dirty="0" smtClean="0">
                <a:cs typeface="B Nazanin" pitchFamily="2" charset="-78"/>
              </a:rPr>
              <a:t>ج) </a:t>
            </a:r>
            <a:r>
              <a:rPr lang="ar-SA" b="1" dirty="0" smtClean="0">
                <a:cs typeface="B Nazanin" pitchFamily="2" charset="-78"/>
              </a:rPr>
              <a:t>پول و سایر منابع:</a:t>
            </a:r>
            <a:r>
              <a:rPr lang="ar-SA" dirty="0" smtClean="0">
                <a:cs typeface="B Nazanin" pitchFamily="2" charset="-78"/>
              </a:rPr>
              <a:t> هزینه‌های مستقیم این مرحله شامل هزینه معمول جلسات مرتبط (مثل ایاب و ذهاب، اسكان، غذا و غیره) و هزینه‌های غیرمستقیم شامل زمان لازم برای مذاكره با ذي‌نفعان است. </a:t>
            </a:r>
            <a:endParaRPr lang="en-US" dirty="0" smtClean="0">
              <a:cs typeface="B Nazanin" pitchFamily="2" charset="-78"/>
            </a:endParaRPr>
          </a:p>
          <a:p>
            <a:pPr algn="just" rtl="1">
              <a:buNone/>
            </a:pPr>
            <a:endParaRPr lang="en-US" dirty="0" smtClean="0">
              <a:cs typeface="B Nazanin" pitchFamily="2" charset="-78"/>
            </a:endParaRPr>
          </a:p>
          <a:p>
            <a:pPr algn="just"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8200"/>
            <a:ext cx="8229600" cy="5287963"/>
          </a:xfrm>
        </p:spPr>
        <p:txBody>
          <a:bodyPr/>
          <a:lstStyle/>
          <a:p>
            <a:pPr algn="r" rtl="1">
              <a:buNone/>
            </a:pPr>
            <a:r>
              <a:rPr lang="fa-IR" b="1" dirty="0" smtClean="0">
                <a:cs typeface="B Nazanin" pitchFamily="2" charset="-78"/>
              </a:rPr>
              <a:t>د) </a:t>
            </a:r>
            <a:r>
              <a:rPr lang="ar-SA" b="1" dirty="0" smtClean="0">
                <a:cs typeface="B Nazanin" pitchFamily="2" charset="-78"/>
              </a:rPr>
              <a:t>جمع‌آوری اطلاعات:</a:t>
            </a:r>
            <a:endParaRPr lang="fa-IR" b="1" dirty="0" smtClean="0">
              <a:cs typeface="B Nazanin" pitchFamily="2" charset="-78"/>
            </a:endParaRPr>
          </a:p>
          <a:p>
            <a:pPr algn="r" rtl="1">
              <a:buNone/>
            </a:pPr>
            <a:endParaRPr lang="fa-IR" b="1" dirty="0" smtClean="0">
              <a:cs typeface="B Nazanin" pitchFamily="2" charset="-78"/>
            </a:endParaRPr>
          </a:p>
          <a:p>
            <a:pPr algn="just" rtl="1">
              <a:buNone/>
            </a:pPr>
            <a:r>
              <a:rPr lang="ar-SA" dirty="0" smtClean="0">
                <a:cs typeface="B Nazanin" pitchFamily="2" charset="-78"/>
              </a:rPr>
              <a:t>اطلاعات جمع‌آوري شده در مورد برنامه‌هاي عم</a:t>
            </a:r>
            <a:r>
              <a:rPr lang="fa-IR" dirty="0" smtClean="0">
                <a:cs typeface="B Nazanin" pitchFamily="2" charset="-78"/>
              </a:rPr>
              <a:t>ل</a:t>
            </a:r>
            <a:r>
              <a:rPr lang="ar-SA" dirty="0" smtClean="0">
                <a:cs typeface="B Nazanin" pitchFamily="2" charset="-78"/>
              </a:rPr>
              <a:t>ياتي قبلي و نيز درس‌های آموخته شده و نتايج آنها؛ منابعي ارزشمند و كليدي براي اين مرحله هستند. توجه به اطلاعات منابع مالي موجود و عوامل تعیين‌كننده نيز ضروري است. </a:t>
            </a: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90601"/>
            <a:ext cx="8229600" cy="4114800"/>
          </a:xfrm>
        </p:spPr>
        <p:txBody>
          <a:bodyPr/>
          <a:lstStyle/>
          <a:p>
            <a:pPr algn="r" rtl="1">
              <a:buNone/>
            </a:pPr>
            <a:r>
              <a:rPr lang="fa-IR" b="1" dirty="0" smtClean="0">
                <a:cs typeface="B Nazanin" pitchFamily="2" charset="-78"/>
              </a:rPr>
              <a:t>ه) </a:t>
            </a:r>
            <a:r>
              <a:rPr lang="ar-SA" b="1" dirty="0" smtClean="0">
                <a:cs typeface="B Nazanin" pitchFamily="2" charset="-78"/>
              </a:rPr>
              <a:t>تصمیم‌گیری:</a:t>
            </a:r>
            <a:r>
              <a:rPr lang="ar-SA" dirty="0" smtClean="0">
                <a:cs typeface="B Nazanin" pitchFamily="2" charset="-78"/>
              </a:rPr>
              <a:t> </a:t>
            </a:r>
            <a:endParaRPr lang="fa-IR" dirty="0" smtClean="0">
              <a:cs typeface="B Nazanin" pitchFamily="2" charset="-78"/>
            </a:endParaRPr>
          </a:p>
          <a:p>
            <a:pPr algn="just" rtl="1">
              <a:buNone/>
            </a:pPr>
            <a:r>
              <a:rPr lang="ar-SA" dirty="0" smtClean="0">
                <a:cs typeface="B Nazanin" pitchFamily="2" charset="-78"/>
              </a:rPr>
              <a:t>محصول کلیدی این مرحله، تعيين سلسله مراتبي از اهداف کلی و اختصاصی است. براي اين كار بايد به نتايج مورد انتظار از برنامه عملیاتی خود فكر كنيد و با مشاركت شركاي برنامه‌ريزي تصميم‌گيري كنيد.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b="1" dirty="0" smtClean="0">
                <a:cs typeface="B Titr" pitchFamily="2" charset="-78"/>
              </a:rPr>
              <a:t>نحوه تعیین اهداف کلی، گروه هدف و اهداف اختصاصی </a:t>
            </a:r>
            <a:endParaRPr lang="en-US" dirty="0">
              <a:cs typeface="B Titr" pitchFamily="2" charset="-78"/>
            </a:endParaRPr>
          </a:p>
        </p:txBody>
      </p:sp>
      <p:sp>
        <p:nvSpPr>
          <p:cNvPr id="3" name="Content Placeholder 2"/>
          <p:cNvSpPr>
            <a:spLocks noGrp="1"/>
          </p:cNvSpPr>
          <p:nvPr>
            <p:ph idx="1"/>
          </p:nvPr>
        </p:nvSpPr>
        <p:spPr>
          <a:xfrm>
            <a:off x="457200" y="2133600"/>
            <a:ext cx="8229600" cy="3992563"/>
          </a:xfrm>
        </p:spPr>
        <p:txBody>
          <a:bodyPr/>
          <a:lstStyle/>
          <a:p>
            <a:pPr algn="r" rtl="1">
              <a:buNone/>
            </a:pPr>
            <a:r>
              <a:rPr lang="ar-SA" b="1" dirty="0" smtClean="0">
                <a:cs typeface="B Nazanin" pitchFamily="2" charset="-78"/>
              </a:rPr>
              <a:t>الف ـ تدوين هدف کلی: </a:t>
            </a:r>
            <a:endParaRPr lang="en-US" dirty="0" smtClean="0">
              <a:cs typeface="B Nazanin" pitchFamily="2" charset="-78"/>
            </a:endParaRPr>
          </a:p>
          <a:p>
            <a:pPr algn="r" rtl="1">
              <a:buNone/>
            </a:pPr>
            <a:r>
              <a:rPr lang="ar-SA" dirty="0" smtClean="0">
                <a:cs typeface="B Nazanin" pitchFamily="2" charset="-78"/>
              </a:rPr>
              <a:t>با توجه به گروه هدف برنامه عملياتي‌، نتیجه مورد انتظار از اجراي برنامه را در قالب کلمات مثبت و واقعی بيان كنيد.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364163"/>
          </a:xfrm>
        </p:spPr>
        <p:txBody>
          <a:bodyPr>
            <a:normAutofit/>
          </a:bodyPr>
          <a:lstStyle/>
          <a:p>
            <a:pPr algn="r" rtl="1">
              <a:buNone/>
            </a:pPr>
            <a:r>
              <a:rPr lang="ar-SA" b="1" dirty="0" smtClean="0">
                <a:cs typeface="B Nazanin" pitchFamily="2" charset="-78"/>
              </a:rPr>
              <a:t>ب ـ تعیین عوامل مؤثر در تحقق هدف كلي: </a:t>
            </a:r>
            <a:endParaRPr lang="fa-IR" b="1" dirty="0" smtClean="0">
              <a:cs typeface="B Nazanin" pitchFamily="2" charset="-78"/>
            </a:endParaRPr>
          </a:p>
          <a:p>
            <a:pPr algn="r" rtl="1">
              <a:buNone/>
            </a:pPr>
            <a:endParaRPr lang="fa-IR" b="1" dirty="0" smtClean="0">
              <a:cs typeface="B Nazanin" pitchFamily="2" charset="-78"/>
            </a:endParaRPr>
          </a:p>
          <a:p>
            <a:pPr lvl="0" algn="r" rtl="1">
              <a:buFont typeface="Wingdings" pitchFamily="2" charset="2"/>
              <a:buChar char="ü"/>
            </a:pPr>
            <a:r>
              <a:rPr lang="ar-SA" dirty="0" smtClean="0">
                <a:cs typeface="B Nazanin" pitchFamily="2" charset="-78"/>
              </a:rPr>
              <a:t>عوامل مؤثر در تحقق هدف كلي برنامه عملياتي‌ خود را مشخص سازید. </a:t>
            </a:r>
            <a:endParaRPr lang="fa-IR" dirty="0" smtClean="0">
              <a:cs typeface="B Nazanin" pitchFamily="2" charset="-78"/>
            </a:endParaRPr>
          </a:p>
          <a:p>
            <a:pPr lvl="0" algn="r" rtl="1">
              <a:buFont typeface="Wingdings" pitchFamily="2" charset="2"/>
              <a:buChar char="ü"/>
            </a:pPr>
            <a:r>
              <a:rPr lang="ar-SA" dirty="0" smtClean="0">
                <a:cs typeface="B Nazanin" pitchFamily="2" charset="-78"/>
              </a:rPr>
              <a:t>از توجه كافي به عوامل رفتاري و شرایط محيطي اجتماعی اطمينان حاصل كنيد. </a:t>
            </a:r>
            <a:endParaRPr lang="fa-IR" dirty="0" smtClean="0">
              <a:cs typeface="B Nazanin" pitchFamily="2" charset="-78"/>
            </a:endParaRPr>
          </a:p>
          <a:p>
            <a:pPr lvl="0" algn="r" rtl="1">
              <a:buFont typeface="Wingdings" pitchFamily="2" charset="2"/>
              <a:buChar char="ü"/>
            </a:pPr>
            <a:r>
              <a:rPr lang="ar-SA" dirty="0" smtClean="0">
                <a:cs typeface="B Nazanin" pitchFamily="2" charset="-78"/>
              </a:rPr>
              <a:t>عوامل شناسايي شده را به شکل مثبت و نه با کلمات «فقدان» یا منفي بیان كنيد.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23406" y="675808"/>
            <a:ext cx="7297189"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lang="fa-IR" sz="2800" dirty="0" smtClean="0">
                <a:cs typeface="B Titr" pitchFamily="2" charset="-78"/>
              </a:rPr>
              <a:t>مراحل برنامه‌ريزي عملياتي مشارکتی براي ارتقاي سلامت</a:t>
            </a:r>
          </a:p>
        </p:txBody>
      </p:sp>
      <p:sp>
        <p:nvSpPr>
          <p:cNvPr id="3" name="Content Placeholder 2"/>
          <p:cNvSpPr>
            <a:spLocks noGrp="1"/>
          </p:cNvSpPr>
          <p:nvPr>
            <p:ph idx="1"/>
          </p:nvPr>
        </p:nvSpPr>
        <p:spPr>
          <a:xfrm>
            <a:off x="457200" y="1357125"/>
            <a:ext cx="8229600" cy="4525963"/>
          </a:xfrm>
        </p:spPr>
        <p:txBody>
          <a:bodyPr/>
          <a:lstStyle/>
          <a:p>
            <a:pPr algn="r" rtl="1"/>
            <a:r>
              <a:rPr lang="fa-IR" sz="2700" b="1" dirty="0" smtClean="0">
                <a:cs typeface="B Nazanin" pitchFamily="2" charset="-78"/>
              </a:rPr>
              <a:t>مرحله 1: پیش‌برنامه‌ریزی </a:t>
            </a:r>
            <a:endParaRPr lang="en-US" sz="2700" b="1" dirty="0" smtClean="0">
              <a:cs typeface="B Nazanin" pitchFamily="2" charset="-78"/>
            </a:endParaRPr>
          </a:p>
          <a:p>
            <a:pPr algn="r" rtl="1"/>
            <a:r>
              <a:rPr lang="fa-IR" sz="2700" b="1" dirty="0" smtClean="0">
                <a:cs typeface="B Nazanin" pitchFamily="2" charset="-78"/>
              </a:rPr>
              <a:t>مرحله 2: ارزیابی وضعیت موجود </a:t>
            </a:r>
            <a:endParaRPr lang="en-US" sz="2700" b="1" dirty="0" smtClean="0">
              <a:cs typeface="B Nazanin" pitchFamily="2" charset="-78"/>
            </a:endParaRPr>
          </a:p>
          <a:p>
            <a:pPr algn="r" rtl="1"/>
            <a:r>
              <a:rPr lang="fa-IR" sz="2700" b="1" dirty="0" smtClean="0">
                <a:cs typeface="B Nazanin" pitchFamily="2" charset="-78"/>
              </a:rPr>
              <a:t>مرحله 3: تعیین هدف کلی، گروه هدف و اهداف اختصاصی </a:t>
            </a:r>
            <a:endParaRPr lang="en-US" sz="2700" b="1" dirty="0" smtClean="0">
              <a:cs typeface="B Nazanin" pitchFamily="2" charset="-78"/>
            </a:endParaRPr>
          </a:p>
          <a:p>
            <a:pPr algn="r" rtl="1"/>
            <a:r>
              <a:rPr lang="fa-IR" sz="2700" b="1" dirty="0" smtClean="0">
                <a:cs typeface="B Nazanin" pitchFamily="2" charset="-78"/>
              </a:rPr>
              <a:t>مرحله 4: تعیین راهکارها، فعالیت‌ها و منابع </a:t>
            </a:r>
            <a:endParaRPr lang="en-US" sz="2700" b="1" dirty="0" smtClean="0">
              <a:cs typeface="B Nazanin" pitchFamily="2" charset="-78"/>
            </a:endParaRPr>
          </a:p>
          <a:p>
            <a:pPr algn="r" rtl="1"/>
            <a:r>
              <a:rPr lang="fa-IR" sz="2700" b="1" dirty="0" smtClean="0">
                <a:cs typeface="B Nazanin" pitchFamily="2" charset="-78"/>
              </a:rPr>
              <a:t>مرحله 5: توسعه شاخص‌ها </a:t>
            </a:r>
            <a:endParaRPr lang="en-US" sz="2700" b="1" dirty="0" smtClean="0">
              <a:cs typeface="B Nazanin" pitchFamily="2" charset="-78"/>
            </a:endParaRPr>
          </a:p>
          <a:p>
            <a:pPr algn="r" rtl="1"/>
            <a:r>
              <a:rPr lang="fa-IR" sz="2700" b="1" dirty="0" smtClean="0">
                <a:cs typeface="B Nazanin" pitchFamily="2" charset="-78"/>
              </a:rPr>
              <a:t>مرحله 6: مروری بر طراحی برنامه </a:t>
            </a:r>
          </a:p>
          <a:p>
            <a:pPr algn="r" rtl="1"/>
            <a:r>
              <a:rPr lang="fa-IR" sz="2700" b="1" dirty="0" smtClean="0">
                <a:cs typeface="B Nazanin" pitchFamily="2" charset="-78"/>
              </a:rPr>
              <a:t>مرحله 7: اجرای برنامه</a:t>
            </a:r>
          </a:p>
          <a:p>
            <a:pPr algn="r" rtl="1"/>
            <a:r>
              <a:rPr lang="fa-IR" sz="2700" b="1" dirty="0" smtClean="0">
                <a:cs typeface="B Nazanin" pitchFamily="2" charset="-78"/>
              </a:rPr>
              <a:t>مرحله 8: ارزیابی نتایج/ تاثیر برنامه</a:t>
            </a:r>
            <a:endParaRPr lang="en-US" sz="2700" b="1" dirty="0" smtClean="0">
              <a:cs typeface="B Nazanin" pitchFamily="2" charset="-78"/>
            </a:endParaRPr>
          </a:p>
          <a:p>
            <a:pPr algn="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059363"/>
          </a:xfrm>
        </p:spPr>
        <p:txBody>
          <a:bodyPr/>
          <a:lstStyle/>
          <a:p>
            <a:pPr lvl="0" algn="r" rtl="1">
              <a:buFont typeface="Wingdings" pitchFamily="2" charset="2"/>
              <a:buChar char="ü"/>
            </a:pPr>
            <a:r>
              <a:rPr lang="ar-SA" dirty="0" smtClean="0">
                <a:cs typeface="B Nazanin" pitchFamily="2" charset="-78"/>
              </a:rPr>
              <a:t>سپس فهرستي از عوامل مؤثر در هر يك از عواملي كه مشخص نموده‌ايد، تهيه كنيد. </a:t>
            </a:r>
            <a:endParaRPr lang="fa-IR" dirty="0" smtClean="0">
              <a:cs typeface="B Nazanin" pitchFamily="2" charset="-78"/>
            </a:endParaRPr>
          </a:p>
          <a:p>
            <a:pPr lvl="0" algn="r" rtl="1">
              <a:buFont typeface="Wingdings" pitchFamily="2" charset="2"/>
              <a:buChar char="ü"/>
            </a:pPr>
            <a:r>
              <a:rPr lang="ar-SA" dirty="0" smtClean="0">
                <a:cs typeface="B Nazanin" pitchFamily="2" charset="-78"/>
              </a:rPr>
              <a:t>براي رسم هندسي زنجيره عوامل مؤثر در تحقق هدف كلي برنامه عملياتي‌ خود و نيز علل مؤثر در هر يك از اين عوامل مي‌توانيد از نمودار استخوان ماهي استفاده كنيد. </a:t>
            </a:r>
            <a:endParaRPr lang="fa-IR" dirty="0" smtClean="0">
              <a:cs typeface="B Nazanin" pitchFamily="2" charset="-78"/>
            </a:endParaRPr>
          </a:p>
          <a:p>
            <a:pPr lvl="0" algn="r" rtl="1">
              <a:buFont typeface="Wingdings" pitchFamily="2" charset="2"/>
              <a:buChar char="ü"/>
            </a:pPr>
            <a:r>
              <a:rPr lang="ar-SA" dirty="0" smtClean="0">
                <a:cs typeface="B Nazanin" pitchFamily="2" charset="-78"/>
              </a:rPr>
              <a:t>انجام اين مرحله در برنامه‌های عملیاتی کوچک‌تر و یا در موقعيت‌هاي ساده‌تر الزامي نيست. </a:t>
            </a:r>
            <a:endParaRPr lang="en-US" dirty="0" smtClean="0">
              <a:cs typeface="B Nazanin" pitchFamily="2" charset="-78"/>
            </a:endParaRPr>
          </a:p>
          <a:p>
            <a:pPr algn="r" rtl="1">
              <a:buFont typeface="Wingdings" pitchFamily="2" charset="2"/>
              <a:buChar char="ü"/>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105400"/>
          </a:xfrm>
        </p:spPr>
        <p:txBody>
          <a:bodyPr/>
          <a:lstStyle/>
          <a:p>
            <a:pPr algn="r" rtl="1">
              <a:buNone/>
            </a:pPr>
            <a:r>
              <a:rPr lang="fa-IR" b="1" dirty="0" smtClean="0">
                <a:cs typeface="B Nazanin" pitchFamily="2" charset="-78"/>
              </a:rPr>
              <a:t>ج- </a:t>
            </a:r>
            <a:r>
              <a:rPr lang="ar-SA" b="1" dirty="0" smtClean="0">
                <a:cs typeface="B Nazanin" pitchFamily="2" charset="-78"/>
              </a:rPr>
              <a:t>تعيين گروه هدف: </a:t>
            </a:r>
            <a:endParaRPr lang="en-US" dirty="0" smtClean="0">
              <a:cs typeface="B Nazanin" pitchFamily="2" charset="-78"/>
            </a:endParaRPr>
          </a:p>
          <a:p>
            <a:pPr algn="just" rtl="1">
              <a:buNone/>
            </a:pPr>
            <a:r>
              <a:rPr lang="ar-SA" dirty="0" smtClean="0">
                <a:cs typeface="B Nazanin" pitchFamily="2" charset="-78"/>
              </a:rPr>
              <a:t>با نگاهی به عوامل مؤثر در تحقق هدف كلي برنامه عملياتي‌ خود و بر اساس‌‌ نتايج تحلیل وضعيت موجودي كه انجام داده ايد، مهم‌ترين گروه يا گروه‌هايي را كه براي تحقق اهداف برنامه‌ عملیاتی شما نيازمند توجه خاص مي‌باشند تعيين كنيد</a:t>
            </a:r>
            <a:r>
              <a:rPr lang="fa-IR" dirty="0" smtClean="0">
                <a:cs typeface="B Nazanin" pitchFamily="2" charset="-78"/>
              </a:rPr>
              <a:t>.</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43000"/>
            <a:ext cx="8229600" cy="4983163"/>
          </a:xfrm>
        </p:spPr>
        <p:txBody>
          <a:bodyPr/>
          <a:lstStyle/>
          <a:p>
            <a:pPr algn="just" rtl="1">
              <a:buNone/>
            </a:pPr>
            <a:r>
              <a:rPr lang="fa-IR" dirty="0" smtClean="0">
                <a:cs typeface="B Nazanin" pitchFamily="2" charset="-78"/>
              </a:rPr>
              <a:t>د- </a:t>
            </a:r>
            <a:r>
              <a:rPr lang="ar-SA" b="1" dirty="0" smtClean="0">
                <a:cs typeface="B Nazanin" pitchFamily="2" charset="-78"/>
              </a:rPr>
              <a:t>تدوين اهداف اختصاصی: </a:t>
            </a:r>
            <a:endParaRPr lang="fa-IR" b="1" dirty="0" smtClean="0">
              <a:cs typeface="B Nazanin" pitchFamily="2" charset="-78"/>
            </a:endParaRPr>
          </a:p>
          <a:p>
            <a:pPr algn="just" rtl="1">
              <a:buNone/>
            </a:pPr>
            <a:endParaRPr lang="en-US" dirty="0" smtClean="0">
              <a:cs typeface="B Nazanin" pitchFamily="2" charset="-78"/>
            </a:endParaRPr>
          </a:p>
          <a:p>
            <a:pPr algn="just" rtl="1">
              <a:buNone/>
            </a:pPr>
            <a:r>
              <a:rPr lang="ar-SA" dirty="0" smtClean="0">
                <a:cs typeface="B Nazanin" pitchFamily="2" charset="-78"/>
              </a:rPr>
              <a:t>بر اساس هدف كلي برنامه،</a:t>
            </a:r>
            <a:r>
              <a:rPr lang="fa-IR" dirty="0" smtClean="0">
                <a:cs typeface="B Nazanin" pitchFamily="2" charset="-78"/>
              </a:rPr>
              <a:t> </a:t>
            </a:r>
            <a:r>
              <a:rPr lang="ar-SA" dirty="0" smtClean="0">
                <a:cs typeface="B Nazanin" pitchFamily="2" charset="-78"/>
              </a:rPr>
              <a:t>گروه هدف اوليه و بينابيني و عوامل مؤثر در تحقق هدف كلي و اهداف اختصاصی برنامه عملياتي خود را تعیین كنيد. </a:t>
            </a:r>
            <a:endParaRPr lang="en-US" dirty="0" smtClean="0">
              <a:cs typeface="B Nazanin" pitchFamily="2" charset="-78"/>
            </a:endParaRPr>
          </a:p>
          <a:p>
            <a:pPr algn="just"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1470025"/>
          </a:xfrm>
        </p:spPr>
        <p:txBody>
          <a:bodyPr>
            <a:normAutofit fontScale="90000"/>
          </a:bodyPr>
          <a:lstStyle/>
          <a:p>
            <a:r>
              <a:rPr lang="fa-IR" dirty="0" smtClean="0">
                <a:cs typeface="B Titr" pitchFamily="2" charset="-78"/>
              </a:rPr>
              <a:t>مرحله چهارم</a:t>
            </a:r>
            <a:br>
              <a:rPr lang="fa-IR" dirty="0" smtClean="0">
                <a:cs typeface="B Titr" pitchFamily="2" charset="-78"/>
              </a:rPr>
            </a:br>
            <a:r>
              <a:rPr lang="fa-IR" dirty="0" smtClean="0">
                <a:cs typeface="B Titr" pitchFamily="2" charset="-78"/>
              </a:rPr>
              <a:t/>
            </a:r>
            <a:br>
              <a:rPr lang="fa-IR" dirty="0" smtClean="0">
                <a:cs typeface="B Titr" pitchFamily="2" charset="-78"/>
              </a:rPr>
            </a:br>
            <a:r>
              <a:rPr lang="fa-IR" dirty="0" smtClean="0">
                <a:cs typeface="B Titr" pitchFamily="2" charset="-78"/>
              </a:rPr>
              <a:t>تعیین راهکارها، فعالیت ها و منابع</a:t>
            </a:r>
            <a:endParaRPr lang="en-US" dirty="0" smtClean="0">
              <a:cs typeface="B Titr" pitchFamily="2" charset="-78"/>
            </a:endParaRPr>
          </a:p>
        </p:txBody>
      </p:sp>
      <p:sp>
        <p:nvSpPr>
          <p:cNvPr id="4" name="Subtitle 3"/>
          <p:cNvSpPr>
            <a:spLocks noGrp="1"/>
          </p:cNvSpPr>
          <p:nvPr>
            <p:ph type="subTitle" idx="1"/>
          </p:nvPr>
        </p:nvSpPr>
        <p:spPr>
          <a:xfrm>
            <a:off x="1371600" y="4343400"/>
            <a:ext cx="6400800" cy="1752600"/>
          </a:xfrm>
        </p:spPr>
        <p:txBody>
          <a:bodyPr>
            <a:normAutofit/>
          </a:bodyPr>
          <a:lstStyle/>
          <a:p>
            <a:endParaRPr lang="en-US" sz="4000" dirty="0" smtClean="0">
              <a:solidFill>
                <a:schemeClr val="tx1"/>
              </a:solidFill>
              <a:latin typeface="+mj-lt"/>
              <a:ea typeface="+mj-ea"/>
              <a:cs typeface="B Titr"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43000"/>
            <a:ext cx="8229600" cy="4983163"/>
          </a:xfrm>
        </p:spPr>
        <p:txBody>
          <a:bodyPr>
            <a:normAutofit lnSpcReduction="10000"/>
          </a:bodyPr>
          <a:lstStyle/>
          <a:p>
            <a:pPr algn="just" rtl="1">
              <a:buFont typeface="Wingdings" pitchFamily="2" charset="2"/>
              <a:buChar char="ü"/>
            </a:pPr>
            <a:r>
              <a:rPr lang="ar-SA" dirty="0" smtClean="0">
                <a:cs typeface="B Nazanin" pitchFamily="2" charset="-78"/>
              </a:rPr>
              <a:t>در این مرحله، راهكارها و فعاليت‌هايي كه منجر به تحقق اهداف كلي و اختصاصي برنامه عملياتي مي‌شوند و نيز منابع مورد نياز براي اجراي فعاليت‌ها تعيين مي‌گردد.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در واقع، نحوه دستیابی به نتایجی که در اهداف کلی و اختصاصی شما تعیین شده‌اند، فعاليت‌هايي كه بايد انجام شوند و هزينه هر يك از فعاليت‌ها تعيين مي‌شود. </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 این مرحله آنچه را که شما می‌خواهید انجام دهید با آنچه که می‌خواهید به دست آوريد، با هم مرتبط می‌سازد. انتخاب راهکارها و فعالیت‌های شفاف و روشن موجب طراحي برنامه تفضيلي دقيق‌تري مي‌شود. </a:t>
            </a:r>
            <a:endParaRPr lang="en-US" dirty="0" smtClean="0">
              <a:cs typeface="B Nazanin" pitchFamily="2" charset="-78"/>
            </a:endParaRPr>
          </a:p>
          <a:p>
            <a:pPr algn="just">
              <a:buFont typeface="Wingdings" pitchFamily="2" charset="2"/>
              <a:buChar char="ü"/>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Titr" pitchFamily="2" charset="-78"/>
              </a:rPr>
              <a:t>اصول راهنمای </a:t>
            </a:r>
            <a:r>
              <a:rPr lang="ar-SA" b="1" dirty="0" smtClean="0">
                <a:cs typeface="B Titr" pitchFamily="2" charset="-78"/>
              </a:rPr>
              <a:t>مدیریت تعيين راهکارها، فعالیت‌ها و منابع</a:t>
            </a:r>
            <a:endParaRPr lang="en-US" dirty="0">
              <a:cs typeface="B Titr" pitchFamily="2" charset="-78"/>
            </a:endParaRPr>
          </a:p>
        </p:txBody>
      </p:sp>
      <p:sp>
        <p:nvSpPr>
          <p:cNvPr id="3" name="Content Placeholder 2"/>
          <p:cNvSpPr>
            <a:spLocks noGrp="1"/>
          </p:cNvSpPr>
          <p:nvPr>
            <p:ph idx="1"/>
          </p:nvPr>
        </p:nvSpPr>
        <p:spPr>
          <a:xfrm>
            <a:off x="457200" y="1447800"/>
            <a:ext cx="8229600" cy="4678363"/>
          </a:xfrm>
        </p:spPr>
        <p:txBody>
          <a:bodyPr>
            <a:normAutofit/>
          </a:bodyPr>
          <a:lstStyle/>
          <a:p>
            <a:pPr algn="just" rtl="1">
              <a:buNone/>
            </a:pPr>
            <a:r>
              <a:rPr lang="fa-IR" b="1" dirty="0" smtClean="0">
                <a:cs typeface="B Nazanin" pitchFamily="2" charset="-78"/>
              </a:rPr>
              <a:t>الف) </a:t>
            </a:r>
            <a:r>
              <a:rPr lang="ar-SA" b="1" dirty="0" smtClean="0">
                <a:cs typeface="B Nazanin" pitchFamily="2" charset="-78"/>
              </a:rPr>
              <a:t>مشارکت:</a:t>
            </a:r>
            <a:r>
              <a:rPr lang="ar-SA" dirty="0" smtClean="0">
                <a:cs typeface="B Nazanin" pitchFamily="2" charset="-78"/>
              </a:rPr>
              <a:t>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حضور شركاي برنامه‌ريزي در اجراي اين مرحله از طراحي مشارکتی برنامه عملياتي ارتقاي سلامت، مي‌تواند موجب تقويت برنامه‌ريزي شما شود.</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حضور افراد ماهر در زمينه كنترل عوامل مختلف مؤثر در تحقق اهداف برنامه عملياتي‌ شما در تيم برنامه‌ريزي، موجب تقويت مباني علمي و اجرايي راهكارها و فعاليت‌هاي منتخب‌ ‌خواهد شد </a:t>
            </a:r>
            <a:endParaRPr lang="fa-IR" dirty="0" smtClean="0">
              <a:cs typeface="B Nazanin" pitchFamily="2" charset="-78"/>
            </a:endParaRPr>
          </a:p>
          <a:p>
            <a:pPr algn="just"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09600"/>
            <a:ext cx="8229600" cy="5516563"/>
          </a:xfrm>
        </p:spPr>
        <p:txBody>
          <a:bodyPr>
            <a:normAutofit/>
          </a:bodyPr>
          <a:lstStyle/>
          <a:p>
            <a:pPr algn="just" rtl="1">
              <a:buNone/>
            </a:pPr>
            <a:r>
              <a:rPr lang="fa-IR" b="1" dirty="0" smtClean="0">
                <a:cs typeface="B Nazanin" pitchFamily="2" charset="-78"/>
              </a:rPr>
              <a:t>ب) </a:t>
            </a:r>
            <a:r>
              <a:rPr lang="ar-SA" b="1" dirty="0" smtClean="0">
                <a:cs typeface="B Nazanin" pitchFamily="2" charset="-78"/>
              </a:rPr>
              <a:t>زمان</a:t>
            </a:r>
            <a:endParaRPr lang="fa-IR" b="1" dirty="0" smtClean="0">
              <a:cs typeface="B Nazanin" pitchFamily="2" charset="-78"/>
            </a:endParaRPr>
          </a:p>
          <a:p>
            <a:pPr algn="just" rtl="1">
              <a:buNone/>
            </a:pPr>
            <a:endParaRPr lang="en-US" dirty="0" smtClean="0">
              <a:cs typeface="B Nazanin" pitchFamily="2" charset="-78"/>
            </a:endParaRPr>
          </a:p>
          <a:p>
            <a:pPr algn="just" rtl="1">
              <a:buNone/>
            </a:pPr>
            <a:r>
              <a:rPr lang="fa-IR" b="1" dirty="0" smtClean="0">
                <a:cs typeface="B Nazanin" pitchFamily="2" charset="-78"/>
              </a:rPr>
              <a:t>ج) </a:t>
            </a:r>
            <a:r>
              <a:rPr lang="ar-SA" b="1" dirty="0" smtClean="0">
                <a:cs typeface="B Nazanin" pitchFamily="2" charset="-78"/>
              </a:rPr>
              <a:t>پول و سایر منابع:</a:t>
            </a:r>
            <a:r>
              <a:rPr lang="ar-SA" dirty="0" smtClean="0">
                <a:cs typeface="B Nazanin" pitchFamily="2" charset="-78"/>
              </a:rPr>
              <a:t> </a:t>
            </a:r>
            <a:endParaRPr lang="fa-IR" dirty="0" smtClean="0">
              <a:cs typeface="B Nazanin" pitchFamily="2" charset="-78"/>
            </a:endParaRPr>
          </a:p>
          <a:p>
            <a:pPr algn="just" rtl="1">
              <a:buNone/>
            </a:pPr>
            <a:r>
              <a:rPr lang="ar-SA" dirty="0" smtClean="0">
                <a:cs typeface="B Nazanin" pitchFamily="2" charset="-78"/>
              </a:rPr>
              <a:t>انجام این مرحله از طراحي مشارکتی برنامه عملياتي، مستلزم توجه خاص به منابع مالی، انسانی و تجهيزات در اختيارمان و نيز توجه ويژه به روش‌هاي خلق منابع و جلب حمايت سرمايه‌گذاران و حاميان مالي است. داشتن برآورد دقيقي از هزينه‌ها و توجه به نقش شركا و منابع آنها در تأمين منابع مالي مورد نياز براي اجراي برنامه عملياتي نيز ضروري است. </a:t>
            </a:r>
            <a:endParaRPr lang="en-US" dirty="0" smtClean="0">
              <a:cs typeface="B Nazanin" pitchFamily="2" charset="-78"/>
            </a:endParaRPr>
          </a:p>
          <a:p>
            <a:pPr algn="just"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609600"/>
            <a:ext cx="8229600" cy="5715000"/>
          </a:xfrm>
        </p:spPr>
        <p:txBody>
          <a:bodyPr>
            <a:normAutofit/>
          </a:bodyPr>
          <a:lstStyle/>
          <a:p>
            <a:pPr algn="just" rtl="1">
              <a:buNone/>
            </a:pPr>
            <a:r>
              <a:rPr lang="fa-IR" b="1" dirty="0" smtClean="0">
                <a:cs typeface="B Nazanin" pitchFamily="2" charset="-78"/>
              </a:rPr>
              <a:t>د) </a:t>
            </a:r>
            <a:r>
              <a:rPr lang="ar-SA" b="1" dirty="0" smtClean="0">
                <a:cs typeface="B Nazanin" pitchFamily="2" charset="-78"/>
              </a:rPr>
              <a:t>جمع‌آوری داده‌ها:</a:t>
            </a:r>
            <a:r>
              <a:rPr lang="ar-SA" dirty="0" smtClean="0">
                <a:cs typeface="B Nazanin" pitchFamily="2" charset="-78"/>
              </a:rPr>
              <a:t>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بررسي راهكارها و مداخلات مثبت و اثربخش ساير برنامه‌هاي مشابه</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شناخت دقيق جامعه یا گروه هدف</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پیش آزمون برخی از وسایل و مواد آموزشي و یا مداخلات مختلف و انجام مطالعات میدانی در مقیاس کوچک </a:t>
            </a:r>
            <a:r>
              <a:rPr lang="fa-IR" dirty="0" smtClean="0">
                <a:cs typeface="B Nazanin" pitchFamily="2" charset="-78"/>
              </a:rPr>
              <a:t>(</a:t>
            </a:r>
            <a:r>
              <a:rPr lang="ar-SA" dirty="0" smtClean="0">
                <a:cs typeface="B Nazanin" pitchFamily="2" charset="-78"/>
              </a:rPr>
              <a:t>تا بر اساس نتايج حاصله برنامه‌هاي آموزشي و ساير مداخلات مورد نظرتان را در سطح گسترده‌تري اجرا كنيد</a:t>
            </a:r>
            <a:r>
              <a:rPr lang="fa-IR" dirty="0" smtClean="0">
                <a:cs typeface="B Nazanin" pitchFamily="2" charset="-78"/>
              </a:rPr>
              <a:t>)</a:t>
            </a:r>
          </a:p>
          <a:p>
            <a:pPr algn="just" rtl="1">
              <a:buFont typeface="Wingdings" pitchFamily="2" charset="2"/>
              <a:buChar char="ü"/>
            </a:pPr>
            <a:r>
              <a:rPr lang="ar-SA" dirty="0" smtClean="0">
                <a:cs typeface="B Nazanin" pitchFamily="2" charset="-78"/>
              </a:rPr>
              <a:t>تعیین‌کننده اجتماعی ـ محیطی سلامت</a:t>
            </a:r>
            <a:endParaRPr lang="en-US" dirty="0" smtClean="0">
              <a:cs typeface="B Nazanin" pitchFamily="2" charset="-78"/>
            </a:endParaRPr>
          </a:p>
          <a:p>
            <a:pPr algn="just"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668963"/>
          </a:xfrm>
        </p:spPr>
        <p:txBody>
          <a:bodyPr>
            <a:normAutofit fontScale="92500" lnSpcReduction="20000"/>
          </a:bodyPr>
          <a:lstStyle/>
          <a:p>
            <a:pPr algn="r" rtl="1">
              <a:buNone/>
            </a:pPr>
            <a:r>
              <a:rPr lang="fa-IR" b="1" dirty="0" smtClean="0">
                <a:cs typeface="B Nazanin" pitchFamily="2" charset="-78"/>
              </a:rPr>
              <a:t>ه) </a:t>
            </a:r>
            <a:r>
              <a:rPr lang="ar-SA" b="1" dirty="0" smtClean="0">
                <a:cs typeface="B Nazanin" pitchFamily="2" charset="-78"/>
              </a:rPr>
              <a:t>تصمیم‌گیری: </a:t>
            </a:r>
            <a:endParaRPr lang="fa-IR" b="1" dirty="0" smtClean="0">
              <a:cs typeface="B Nazanin" pitchFamily="2" charset="-78"/>
            </a:endParaRPr>
          </a:p>
          <a:p>
            <a:pPr algn="just" rtl="1">
              <a:buFont typeface="Wingdings" pitchFamily="2" charset="2"/>
              <a:buChar char="ü"/>
            </a:pPr>
            <a:r>
              <a:rPr lang="ar-SA" dirty="0" smtClean="0">
                <a:cs typeface="B Nazanin" pitchFamily="2" charset="-78"/>
              </a:rPr>
              <a:t>تصمیمات کلیدی حاصل از این مرحله، راهکارها و فعالیت‌هایی هستند که شما را قادر می‌سازند تا به اهداف اختصاصی برنامه عملياتي‌ خود دست یابید.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با توجه به محدوديت منابع در تمامي برنامه‌ها، بايد ببينيد چه فعالیت‌هایی جدید هستند، کدام یک از آنها در حال تغییراند وکدام یک از قلم افتاده‌اند. این تصمیمات به شما کمک می‌کند تا فعالیت‌های برنامه‌ عملیاتی خود را با آنچه که در گذشته انجام داده‌اید مقايسه كنيد و در صورت امكان از منابع و فعاليت‌هاي موجود در سازمان‌تان نيز در راستاي تحقق اهداف برنامه عملياتي‌ استفاده كنيد.</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در ضمن با توجه به منابع موجود، مي‌توانيد تعيين كنيد كه چه كارهايي ممکن و عملی بوده و آغاز چه كارهايي نيازمند تخصیص منابع بیشتر است.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cs typeface="B Titr" pitchFamily="2" charset="-78"/>
              </a:rPr>
              <a:t>نحوه </a:t>
            </a:r>
            <a:r>
              <a:rPr lang="fa-IR" b="1" dirty="0" smtClean="0">
                <a:cs typeface="B Titr" pitchFamily="2" charset="-78"/>
              </a:rPr>
              <a:t>ی </a:t>
            </a:r>
            <a:r>
              <a:rPr lang="ar-SA" b="1" dirty="0" smtClean="0">
                <a:cs typeface="B Titr" pitchFamily="2" charset="-78"/>
              </a:rPr>
              <a:t>تعیین راهکارها، فعالیت‌ها و منابع </a:t>
            </a:r>
            <a:endParaRPr lang="en-US" dirty="0">
              <a:cs typeface="B Titr" pitchFamily="2" charset="-78"/>
            </a:endParaRPr>
          </a:p>
        </p:txBody>
      </p:sp>
      <p:sp>
        <p:nvSpPr>
          <p:cNvPr id="3" name="Content Placeholder 2"/>
          <p:cNvSpPr>
            <a:spLocks noGrp="1"/>
          </p:cNvSpPr>
          <p:nvPr>
            <p:ph idx="1"/>
          </p:nvPr>
        </p:nvSpPr>
        <p:spPr>
          <a:xfrm>
            <a:off x="457200" y="1450677"/>
            <a:ext cx="8229600" cy="4830763"/>
          </a:xfrm>
        </p:spPr>
        <p:txBody>
          <a:bodyPr>
            <a:normAutofit/>
          </a:bodyPr>
          <a:lstStyle/>
          <a:p>
            <a:pPr algn="just" rtl="1">
              <a:buNone/>
            </a:pPr>
            <a:r>
              <a:rPr lang="ar-SA" b="1" dirty="0" smtClean="0">
                <a:cs typeface="B Nazanin" pitchFamily="2" charset="-78"/>
              </a:rPr>
              <a:t>الف ـ تعيين راهکارهاي ممكن: </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از طریق بارش افکار برای هر یک از اهداف اختصاصي تعيين شده در مرحله قبلی، تعيين نماييد.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در این قسمت سؤال کلیدی این است: «برای تحقق اهداف برنامه عملیاتی چه بايد كرد»؟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براي تعيين راهكارهاي ممكن به سوابق برنامه‌هاي مشابه رجوع كنيد و با افراد ماهر مشورت نماييد. </a:t>
            </a:r>
            <a:endParaRPr lang="en-US" dirty="0" smtClean="0">
              <a:cs typeface="B Nazanin" pitchFamily="2" charset="-78"/>
            </a:endParaRPr>
          </a:p>
          <a:p>
            <a:pPr algn="just">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1470025"/>
          </a:xfrm>
        </p:spPr>
        <p:txBody>
          <a:bodyPr>
            <a:normAutofit fontScale="90000"/>
          </a:bodyPr>
          <a:lstStyle/>
          <a:p>
            <a:r>
              <a:rPr lang="fa-IR" dirty="0" smtClean="0">
                <a:cs typeface="B Titr" pitchFamily="2" charset="-78"/>
              </a:rPr>
              <a:t>مرحله اول</a:t>
            </a:r>
            <a:br>
              <a:rPr lang="fa-IR" dirty="0" smtClean="0">
                <a:cs typeface="B Titr" pitchFamily="2" charset="-78"/>
              </a:rPr>
            </a:br>
            <a:r>
              <a:rPr lang="fa-IR" dirty="0" smtClean="0">
                <a:cs typeface="B Titr" pitchFamily="2" charset="-78"/>
              </a:rPr>
              <a:t/>
            </a:r>
            <a:br>
              <a:rPr lang="fa-IR" dirty="0" smtClean="0">
                <a:cs typeface="B Titr" pitchFamily="2" charset="-78"/>
              </a:rPr>
            </a:br>
            <a:r>
              <a:rPr lang="fa-IR" dirty="0" smtClean="0">
                <a:cs typeface="B Titr" pitchFamily="2" charset="-78"/>
              </a:rPr>
              <a:t>پیش برنامه‌ریزی </a:t>
            </a:r>
            <a:endParaRPr lang="en-US" dirty="0">
              <a:cs typeface="B Titr" pitchFamily="2" charset="-78"/>
            </a:endParaRPr>
          </a:p>
        </p:txBody>
      </p:sp>
      <p:sp>
        <p:nvSpPr>
          <p:cNvPr id="4" name="Subtitle 3"/>
          <p:cNvSpPr>
            <a:spLocks noGrp="1"/>
          </p:cNvSpPr>
          <p:nvPr>
            <p:ph type="subTitle" idx="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059363"/>
          </a:xfrm>
        </p:spPr>
        <p:txBody>
          <a:bodyPr/>
          <a:lstStyle/>
          <a:p>
            <a:pPr algn="r" rtl="1">
              <a:buNone/>
            </a:pPr>
            <a:r>
              <a:rPr lang="ar-SA" b="1" dirty="0" smtClean="0">
                <a:cs typeface="B Nazanin" pitchFamily="2" charset="-78"/>
              </a:rPr>
              <a:t>ب ـ بهترین راهکارها و فعالیت‌های هر يك از راهكارهاي منتخب را تعيين كنيد: </a:t>
            </a:r>
            <a:endParaRPr lang="fa-IR" b="1" dirty="0" smtClean="0">
              <a:cs typeface="B Nazanin" pitchFamily="2" charset="-78"/>
            </a:endParaRPr>
          </a:p>
          <a:p>
            <a:pPr algn="r" rtl="1">
              <a:buNone/>
            </a:pPr>
            <a:endParaRPr lang="en-US" dirty="0" smtClean="0">
              <a:cs typeface="B Nazanin" pitchFamily="2" charset="-78"/>
            </a:endParaRPr>
          </a:p>
          <a:p>
            <a:pPr algn="just" rtl="1">
              <a:buFont typeface="Wingdings" pitchFamily="2" charset="2"/>
              <a:buChar char="ü"/>
            </a:pPr>
            <a:r>
              <a:rPr lang="ar-SA" dirty="0" smtClean="0">
                <a:cs typeface="B Nazanin" pitchFamily="2" charset="-78"/>
              </a:rPr>
              <a:t>فهرستي از راهکارهای عمده</a:t>
            </a:r>
            <a:r>
              <a:rPr lang="fa-IR" dirty="0" smtClean="0">
                <a:cs typeface="B Nazanin" pitchFamily="2" charset="-78"/>
              </a:rPr>
              <a:t> </a:t>
            </a:r>
            <a:r>
              <a:rPr lang="ar-SA" dirty="0" smtClean="0">
                <a:cs typeface="B Nazanin" pitchFamily="2" charset="-78"/>
              </a:rPr>
              <a:t>برای هر هدف اختصاصی</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a:t>
            </a:r>
            <a:r>
              <a:rPr lang="fa-IR" dirty="0" smtClean="0">
                <a:cs typeface="B Nazanin" pitchFamily="2" charset="-78"/>
              </a:rPr>
              <a:t>فهرستی از فعالیت ها برای </a:t>
            </a:r>
            <a:r>
              <a:rPr lang="ar-SA" dirty="0" smtClean="0">
                <a:cs typeface="B Nazanin" pitchFamily="2" charset="-78"/>
              </a:rPr>
              <a:t>هر راهکار</a:t>
            </a:r>
            <a:endParaRPr lang="fa-IR" dirty="0" smtClean="0">
              <a:cs typeface="B Nazanin" pitchFamily="2" charset="-78"/>
            </a:endParaRPr>
          </a:p>
          <a:p>
            <a:pPr algn="just" rtl="1">
              <a:buFont typeface="Wingdings" pitchFamily="2" charset="2"/>
              <a:buChar char="ü"/>
            </a:pPr>
            <a:r>
              <a:rPr lang="fa-IR" dirty="0" smtClean="0">
                <a:cs typeface="B Nazanin" pitchFamily="2" charset="-78"/>
              </a:rPr>
              <a:t>فهرستی از </a:t>
            </a:r>
            <a:r>
              <a:rPr lang="ar-SA" dirty="0" smtClean="0">
                <a:cs typeface="B Nazanin" pitchFamily="2" charset="-78"/>
              </a:rPr>
              <a:t>کسانی که مسئول هر يك از فعاليت‌ها هستند</a:t>
            </a:r>
            <a:endParaRPr lang="fa-IR" dirty="0" smtClean="0">
              <a:cs typeface="B Nazanin" pitchFamily="2" charset="-78"/>
            </a:endParaRPr>
          </a:p>
          <a:p>
            <a:pPr algn="just" rtl="1">
              <a:buFont typeface="Wingdings" pitchFamily="2" charset="2"/>
              <a:buChar char="ü"/>
            </a:pPr>
            <a:r>
              <a:rPr lang="fa-IR" dirty="0" smtClean="0">
                <a:cs typeface="B Nazanin" pitchFamily="2" charset="-78"/>
              </a:rPr>
              <a:t>فهرستی از</a:t>
            </a:r>
            <a:r>
              <a:rPr lang="ar-SA" dirty="0" smtClean="0">
                <a:cs typeface="B Nazanin" pitchFamily="2" charset="-78"/>
              </a:rPr>
              <a:t> شاخص‌ها</a:t>
            </a:r>
            <a:r>
              <a:rPr lang="fa-IR" dirty="0" smtClean="0">
                <a:cs typeface="B Nazanin" pitchFamily="2" charset="-78"/>
              </a:rPr>
              <a:t> که</a:t>
            </a:r>
            <a:r>
              <a:rPr lang="ar-SA" dirty="0" smtClean="0">
                <a:cs typeface="B Nazanin" pitchFamily="2" charset="-78"/>
              </a:rPr>
              <a:t> نشان‌دهنده موفقيت در اجراي </a:t>
            </a:r>
            <a:r>
              <a:rPr lang="fa-IR" dirty="0" smtClean="0">
                <a:cs typeface="B Nazanin" pitchFamily="2" charset="-78"/>
              </a:rPr>
              <a:t> فعالیت ها هستند</a:t>
            </a:r>
            <a:endParaRPr lang="en-US" dirty="0" smtClean="0">
              <a:cs typeface="B Nazanin" pitchFamily="2" charset="-78"/>
            </a:endParaRPr>
          </a:p>
          <a:p>
            <a:pPr algn="r">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059363"/>
          </a:xfrm>
        </p:spPr>
        <p:txBody>
          <a:bodyPr/>
          <a:lstStyle/>
          <a:p>
            <a:pPr algn="r" rtl="1">
              <a:buNone/>
            </a:pPr>
            <a:r>
              <a:rPr lang="ar-SA" b="1" dirty="0" smtClean="0">
                <a:cs typeface="B Nazanin" pitchFamily="2" charset="-78"/>
              </a:rPr>
              <a:t>پ ـ بررسی فعالیت‌های جاری: </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ببينيد از بين فعاليت‌هاي پيش‌بيني شده در برنامه عملياتي‌ شما، كدام فعاليت هم اكنون توسط سازمان شما يا شركاي تان در حال اجرا است؟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فعالیت‌هایی را که باید ادامه یابند، حذف شوند يا نیازمند تغییر هستند و یا آنهایی را که جدید هستند، مشخص سازيد.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این کار به تمام شركاي طراحي مشارکتی برنامه عملياتي شما كمك می‌کند تا فعالیت‌های موجود و یا جدید برنامه عملياتي‌ را دوباره اولويت‌بندي و زمان‌بندي كنند. </a:t>
            </a:r>
            <a:endParaRPr lang="en-US" dirty="0" smtClean="0">
              <a:cs typeface="B Nazanin" pitchFamily="2" charset="-78"/>
            </a:endParaRPr>
          </a:p>
          <a:p>
            <a:pPr algn="r">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364163"/>
          </a:xfrm>
        </p:spPr>
        <p:txBody>
          <a:bodyPr>
            <a:normAutofit lnSpcReduction="10000"/>
          </a:bodyPr>
          <a:lstStyle/>
          <a:p>
            <a:pPr algn="r" rtl="1">
              <a:buNone/>
            </a:pPr>
            <a:r>
              <a:rPr lang="ar-SA" b="1" dirty="0" smtClean="0">
                <a:cs typeface="B Nazanin" pitchFamily="2" charset="-78"/>
              </a:rPr>
              <a:t>ت ـ ارزیابی منابع:</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منابع (مالی و انسانی) مورد نیاز برای اجرای برنامه عملياتي‌اتان را بررسی کنید.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آخرين منابع موجود (حتي برنامه‌ها و فعالیت‌های ارایه شده توسط سایر سازمان‌ها) را بررسی نموده و شکاف منابع مورد نیاز با منابع موجود را بررسی کنید.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راه‌های خلق منابع مورد نیاز (انسانی یا مالی) از سایر سازمان‌ها را کشف نمایید. </a:t>
            </a:r>
            <a:endParaRPr lang="en-US" dirty="0" smtClean="0">
              <a:cs typeface="B Nazanin" pitchFamily="2" charset="-78"/>
            </a:endParaRPr>
          </a:p>
          <a:p>
            <a:pPr lvl="0" algn="r" rtl="1">
              <a:buFont typeface="Wingdings" pitchFamily="2" charset="2"/>
              <a:buChar char="ü"/>
            </a:pPr>
            <a:r>
              <a:rPr lang="ar-SA" dirty="0" smtClean="0">
                <a:cs typeface="B Nazanin" pitchFamily="2" charset="-78"/>
              </a:rPr>
              <a:t>مشخص سازيد كه چه بخش‌هایی از برنامه را اجرا مي‌كنيد و چه بخش‌هایی از آن را تا زمان خلق منابع جدید، معلق نگه می‌دارید.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cs typeface="B Titr" pitchFamily="2" charset="-78"/>
              </a:rPr>
              <a:t>راهکارهای ارتقای سلامت </a:t>
            </a:r>
            <a:r>
              <a:rPr lang="en-US" dirty="0" smtClean="0">
                <a:cs typeface="B Titr" pitchFamily="2" charset="-78"/>
              </a:rPr>
              <a:t/>
            </a:r>
            <a:br>
              <a:rPr lang="en-US" dirty="0" smtClean="0">
                <a:cs typeface="B Titr" pitchFamily="2" charset="-78"/>
              </a:rPr>
            </a:br>
            <a:endParaRPr lang="en-US" dirty="0">
              <a:cs typeface="B Titr" pitchFamily="2" charset="-78"/>
            </a:endParaRPr>
          </a:p>
        </p:txBody>
      </p:sp>
      <p:sp>
        <p:nvSpPr>
          <p:cNvPr id="3" name="Content Placeholder 2"/>
          <p:cNvSpPr>
            <a:spLocks noGrp="1"/>
          </p:cNvSpPr>
          <p:nvPr>
            <p:ph idx="1"/>
          </p:nvPr>
        </p:nvSpPr>
        <p:spPr>
          <a:xfrm>
            <a:off x="457200" y="1066800"/>
            <a:ext cx="8229600" cy="5059363"/>
          </a:xfrm>
        </p:spPr>
        <p:txBody>
          <a:bodyPr>
            <a:normAutofit/>
          </a:bodyPr>
          <a:lstStyle/>
          <a:p>
            <a:pPr algn="r" rtl="1">
              <a:buNone/>
            </a:pPr>
            <a:r>
              <a:rPr lang="ar-SA" dirty="0" smtClean="0">
                <a:cs typeface="B Nazanin" pitchFamily="2" charset="-78"/>
              </a:rPr>
              <a:t>ـ مشاوره و آموزش مهارت‌ها</a:t>
            </a:r>
            <a:endParaRPr lang="en-US" dirty="0" smtClean="0">
              <a:cs typeface="B Nazanin" pitchFamily="2" charset="-78"/>
            </a:endParaRPr>
          </a:p>
          <a:p>
            <a:pPr algn="r" rtl="1">
              <a:buNone/>
            </a:pPr>
            <a:r>
              <a:rPr lang="ar-SA" dirty="0" smtClean="0">
                <a:cs typeface="B Nazanin" pitchFamily="2" charset="-78"/>
              </a:rPr>
              <a:t>ـ آموزش</a:t>
            </a:r>
            <a:endParaRPr lang="fa-IR" dirty="0" smtClean="0">
              <a:cs typeface="B Nazanin" pitchFamily="2" charset="-78"/>
            </a:endParaRPr>
          </a:p>
          <a:p>
            <a:pPr algn="r" rtl="1">
              <a:buNone/>
            </a:pPr>
            <a:r>
              <a:rPr lang="ar-SA" dirty="0" smtClean="0">
                <a:cs typeface="B Nazanin" pitchFamily="2" charset="-78"/>
              </a:rPr>
              <a:t>ـ بازاریابی اجتماعی</a:t>
            </a:r>
            <a:endParaRPr lang="fa-IR" dirty="0" smtClean="0">
              <a:cs typeface="B Nazanin" pitchFamily="2" charset="-78"/>
            </a:endParaRPr>
          </a:p>
          <a:p>
            <a:pPr algn="r" rtl="1">
              <a:buNone/>
            </a:pPr>
            <a:r>
              <a:rPr lang="ar-SA" dirty="0" smtClean="0">
                <a:cs typeface="B Nazanin" pitchFamily="2" charset="-78"/>
              </a:rPr>
              <a:t> ـ حمایت متقابل/ خودیاری</a:t>
            </a:r>
            <a:endParaRPr lang="fa-IR" dirty="0" smtClean="0">
              <a:cs typeface="B Nazanin" pitchFamily="2" charset="-78"/>
            </a:endParaRPr>
          </a:p>
          <a:p>
            <a:pPr algn="r" rtl="1">
              <a:buNone/>
            </a:pPr>
            <a:r>
              <a:rPr lang="ar-SA" dirty="0" smtClean="0">
                <a:cs typeface="B Nazanin" pitchFamily="2" charset="-78"/>
              </a:rPr>
              <a:t>ـ </a:t>
            </a:r>
            <a:r>
              <a:rPr lang="fa-IR" dirty="0" smtClean="0">
                <a:cs typeface="B Nazanin" pitchFamily="2" charset="-78"/>
              </a:rPr>
              <a:t>بسیج جامعه</a:t>
            </a:r>
          </a:p>
          <a:p>
            <a:pPr algn="r" rtl="1">
              <a:buNone/>
            </a:pPr>
            <a:r>
              <a:rPr lang="ar-SA" dirty="0" smtClean="0">
                <a:cs typeface="B Nazanin" pitchFamily="2" charset="-78"/>
              </a:rPr>
              <a:t>ـ</a:t>
            </a:r>
            <a:r>
              <a:rPr lang="fa-IR" dirty="0" smtClean="0">
                <a:cs typeface="B Nazanin" pitchFamily="2" charset="-78"/>
              </a:rPr>
              <a:t> </a:t>
            </a:r>
            <a:r>
              <a:rPr lang="ar-SA" dirty="0" smtClean="0">
                <a:cs typeface="B Nazanin" pitchFamily="2" charset="-78"/>
              </a:rPr>
              <a:t>سیاست‌های حامی سلامت و ايمنی</a:t>
            </a:r>
            <a:endParaRPr lang="fa-IR" dirty="0" smtClean="0">
              <a:cs typeface="B Nazanin" pitchFamily="2" charset="-78"/>
            </a:endParaRPr>
          </a:p>
          <a:p>
            <a:pPr algn="r" rtl="1">
              <a:buFontTx/>
              <a:buChar char="-"/>
            </a:pPr>
            <a:endParaRPr lang="en-US" dirty="0" smtClean="0">
              <a:cs typeface="B Nazanin" pitchFamily="2" charset="-78"/>
            </a:endParaRPr>
          </a:p>
          <a:p>
            <a:pPr algn="r" rtl="1">
              <a:buNone/>
            </a:pP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1470025"/>
          </a:xfrm>
        </p:spPr>
        <p:txBody>
          <a:bodyPr>
            <a:normAutofit fontScale="90000"/>
          </a:bodyPr>
          <a:lstStyle/>
          <a:p>
            <a:r>
              <a:rPr lang="fa-IR" dirty="0" smtClean="0">
                <a:cs typeface="B Titr" pitchFamily="2" charset="-78"/>
              </a:rPr>
              <a:t>مرحله پنجم</a:t>
            </a:r>
            <a:br>
              <a:rPr lang="fa-IR" dirty="0" smtClean="0">
                <a:cs typeface="B Titr" pitchFamily="2" charset="-78"/>
              </a:rPr>
            </a:br>
            <a:r>
              <a:rPr lang="fa-IR" dirty="0" smtClean="0">
                <a:cs typeface="B Titr" pitchFamily="2" charset="-78"/>
              </a:rPr>
              <a:t/>
            </a:r>
            <a:br>
              <a:rPr lang="fa-IR" dirty="0" smtClean="0">
                <a:cs typeface="B Titr" pitchFamily="2" charset="-78"/>
              </a:rPr>
            </a:br>
            <a:r>
              <a:rPr lang="fa-IR" dirty="0" smtClean="0">
                <a:cs typeface="B Titr" pitchFamily="2" charset="-78"/>
              </a:rPr>
              <a:t>تکمیل و توسعه شاخص ها</a:t>
            </a:r>
            <a:endParaRPr lang="en-US" dirty="0" smtClean="0">
              <a:cs typeface="B Titr" pitchFamily="2" charset="-78"/>
            </a:endParaRPr>
          </a:p>
        </p:txBody>
      </p:sp>
      <p:sp>
        <p:nvSpPr>
          <p:cNvPr id="4" name="Subtitle 3"/>
          <p:cNvSpPr>
            <a:spLocks noGrp="1"/>
          </p:cNvSpPr>
          <p:nvPr>
            <p:ph type="subTitle" idx="1"/>
          </p:nvPr>
        </p:nvSpPr>
        <p:spPr>
          <a:xfrm>
            <a:off x="1371600" y="4343400"/>
            <a:ext cx="6400800" cy="1752600"/>
          </a:xfrm>
        </p:spPr>
        <p:txBody>
          <a:bodyPr>
            <a:normAutofit/>
          </a:bodyPr>
          <a:lstStyle/>
          <a:p>
            <a:endParaRPr lang="en-US" sz="4000" dirty="0" smtClean="0">
              <a:solidFill>
                <a:schemeClr val="tx1"/>
              </a:solidFill>
              <a:latin typeface="+mj-lt"/>
              <a:ea typeface="+mj-ea"/>
              <a:cs typeface="B Titr"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r" rtl="1">
              <a:buFont typeface="Wingdings" pitchFamily="2" charset="2"/>
              <a:buChar char="ü"/>
            </a:pPr>
            <a:r>
              <a:rPr lang="ar-SA" dirty="0" smtClean="0">
                <a:cs typeface="B Nazanin" pitchFamily="2" charset="-78"/>
              </a:rPr>
              <a:t>بايد شاخص‌های قابل سنجش و مرتبط با هر هدف اختصاصی و راهکار مربوطه را تعيين كنيم</a:t>
            </a:r>
            <a:endParaRPr lang="fa-IR" dirty="0" smtClean="0">
              <a:cs typeface="B Nazanin" pitchFamily="2" charset="-78"/>
            </a:endParaRPr>
          </a:p>
          <a:p>
            <a:pPr algn="r" rtl="1">
              <a:buFont typeface="Wingdings" pitchFamily="2" charset="2"/>
              <a:buChar char="ü"/>
            </a:pPr>
            <a:endParaRPr lang="fa-IR" dirty="0" smtClean="0">
              <a:cs typeface="B Nazanin" pitchFamily="2" charset="-78"/>
            </a:endParaRPr>
          </a:p>
          <a:p>
            <a:pPr algn="r" rtl="1">
              <a:buFont typeface="Wingdings" pitchFamily="2" charset="2"/>
              <a:buChar char="ü"/>
            </a:pPr>
            <a:r>
              <a:rPr lang="ar-SA" dirty="0" smtClean="0">
                <a:cs typeface="B Nazanin" pitchFamily="2" charset="-78"/>
              </a:rPr>
              <a:t>تعيين شاخص‌ها گامي مهم در طراحي مشارکتی برنامه عملياتي براي ارتقاي سلامت است چون نشان‌دهنده تعهد واقعی شما برای تحقق اهداف برنامه عملياتي‌ طراحي شده و نیز سنجش نتايج و دستاوردهای آن است. </a:t>
            </a:r>
            <a:endParaRPr lang="fa-IR" dirty="0" smtClean="0">
              <a:cs typeface="B Nazanin" pitchFamily="2" charset="-78"/>
            </a:endParaRPr>
          </a:p>
          <a:p>
            <a:pPr algn="r" rtl="1">
              <a:buFont typeface="Wingdings" pitchFamily="2" charset="2"/>
              <a:buChar char="ü"/>
            </a:pPr>
            <a:endParaRPr lang="fa-IR" dirty="0" smtClean="0">
              <a:cs typeface="B Nazanin" pitchFamily="2" charset="-78"/>
            </a:endParaRPr>
          </a:p>
          <a:p>
            <a:pPr algn="r" rtl="1">
              <a:buFont typeface="Wingdings" pitchFamily="2" charset="2"/>
              <a:buChar char="ü"/>
            </a:pPr>
            <a:r>
              <a:rPr lang="ar-SA" dirty="0" smtClean="0">
                <a:cs typeface="B Nazanin" pitchFamily="2" charset="-78"/>
              </a:rPr>
              <a:t>تعیین شاخص‌ها، گامي مهم در طراحي نظام ارزشیابی هر برنامه عملياتي است. </a:t>
            </a:r>
            <a:endParaRPr lang="en-US" dirty="0" smtClean="0">
              <a:cs typeface="B Nazanin" pitchFamily="2" charset="-78"/>
            </a:endParaRPr>
          </a:p>
          <a:p>
            <a:pPr algn="r" rtl="1">
              <a:buFont typeface="Wingdings" pitchFamily="2" charset="2"/>
              <a:buChar char="ü"/>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cs typeface="B Titr" pitchFamily="2" charset="-78"/>
              </a:rPr>
              <a:t>مدیریت توسعه شاخص‌ها</a:t>
            </a:r>
            <a:endParaRPr lang="en-US" dirty="0">
              <a:cs typeface="B Titr" pitchFamily="2" charset="-78"/>
            </a:endParaRPr>
          </a:p>
        </p:txBody>
      </p:sp>
      <p:sp>
        <p:nvSpPr>
          <p:cNvPr id="3" name="Content Placeholder 2"/>
          <p:cNvSpPr>
            <a:spLocks noGrp="1"/>
          </p:cNvSpPr>
          <p:nvPr>
            <p:ph idx="1"/>
          </p:nvPr>
        </p:nvSpPr>
        <p:spPr>
          <a:xfrm>
            <a:off x="457200" y="1371600"/>
            <a:ext cx="8229600" cy="4754563"/>
          </a:xfrm>
        </p:spPr>
        <p:txBody>
          <a:bodyPr/>
          <a:lstStyle/>
          <a:p>
            <a:pPr algn="r" rtl="1">
              <a:buNone/>
            </a:pPr>
            <a:r>
              <a:rPr lang="fa-IR" b="1" dirty="0" smtClean="0">
                <a:cs typeface="B Nazanin" pitchFamily="2" charset="-78"/>
              </a:rPr>
              <a:t>الف) </a:t>
            </a:r>
            <a:r>
              <a:rPr lang="ar-SA" b="1" dirty="0" smtClean="0">
                <a:cs typeface="B Nazanin" pitchFamily="2" charset="-78"/>
              </a:rPr>
              <a:t>زمان</a:t>
            </a:r>
            <a:endParaRPr lang="en-US" dirty="0" smtClean="0">
              <a:cs typeface="B Nazanin" pitchFamily="2" charset="-78"/>
            </a:endParaRPr>
          </a:p>
          <a:p>
            <a:pPr algn="r" rtl="1">
              <a:buNone/>
            </a:pPr>
            <a:r>
              <a:rPr lang="fa-IR" b="1" dirty="0" smtClean="0">
                <a:cs typeface="B Nazanin" pitchFamily="2" charset="-78"/>
              </a:rPr>
              <a:t>ب) </a:t>
            </a:r>
            <a:r>
              <a:rPr lang="ar-SA" b="1" dirty="0" smtClean="0">
                <a:cs typeface="B Nazanin" pitchFamily="2" charset="-78"/>
              </a:rPr>
              <a:t>پول و سایر منابع</a:t>
            </a:r>
            <a:endParaRPr lang="fa-IR" b="1" dirty="0" smtClean="0">
              <a:cs typeface="B Nazanin" pitchFamily="2" charset="-78"/>
            </a:endParaRPr>
          </a:p>
          <a:p>
            <a:pPr algn="r" rtl="1">
              <a:buNone/>
            </a:pPr>
            <a:r>
              <a:rPr lang="fa-IR" b="1" dirty="0" smtClean="0">
                <a:cs typeface="B Nazanin" pitchFamily="2" charset="-78"/>
              </a:rPr>
              <a:t>ج) </a:t>
            </a:r>
            <a:r>
              <a:rPr lang="ar-SA" b="1" dirty="0" smtClean="0">
                <a:cs typeface="B Nazanin" pitchFamily="2" charset="-78"/>
              </a:rPr>
              <a:t>جمع‌آوری داده‌ها:</a:t>
            </a:r>
            <a:r>
              <a:rPr lang="ar-SA" dirty="0" smtClean="0">
                <a:cs typeface="B Nazanin" pitchFamily="2" charset="-78"/>
              </a:rPr>
              <a:t> </a:t>
            </a:r>
            <a:endParaRPr lang="fa-IR" dirty="0" smtClean="0">
              <a:cs typeface="B Nazanin" pitchFamily="2" charset="-78"/>
            </a:endParaRPr>
          </a:p>
          <a:p>
            <a:pPr algn="just" rtl="1">
              <a:buNone/>
            </a:pPr>
            <a:r>
              <a:rPr lang="ar-SA" dirty="0" smtClean="0">
                <a:cs typeface="B Nazanin" pitchFamily="2" charset="-78"/>
              </a:rPr>
              <a:t>اجراي اين مرحله نيازمند جمع‌آوری اطلاعات خاصي نيست. البته حضور افراد ماهر در زمينه جمع‌آوري اطلاعات در طراحي شاخص‌هاي برنامه مفيد است. براي ارتقای سلامت مردم بايد به شاخص‌های توانمندسازی افراد و جوامع، تقویت ظرفيت جامعه و عوامل تعیین‌کننده سلامت نيز توجه كنيد. </a:t>
            </a:r>
            <a:endParaRPr lang="en-US" dirty="0" smtClean="0">
              <a:cs typeface="B Nazanin" pitchFamily="2" charset="-78"/>
            </a:endParaRPr>
          </a:p>
          <a:p>
            <a:pPr algn="r" rtl="1">
              <a:buNone/>
            </a:pP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229600" cy="4906963"/>
          </a:xfrm>
        </p:spPr>
        <p:txBody>
          <a:bodyPr/>
          <a:lstStyle/>
          <a:p>
            <a:pPr algn="r" rtl="1">
              <a:buNone/>
            </a:pPr>
            <a:r>
              <a:rPr lang="fa-IR" b="1" dirty="0" smtClean="0">
                <a:cs typeface="B Nazanin" pitchFamily="2" charset="-78"/>
              </a:rPr>
              <a:t>د) </a:t>
            </a:r>
            <a:r>
              <a:rPr lang="ar-SA" b="1" dirty="0" smtClean="0">
                <a:cs typeface="B Nazanin" pitchFamily="2" charset="-78"/>
              </a:rPr>
              <a:t>تصمیم‌گیری:</a:t>
            </a:r>
            <a:r>
              <a:rPr lang="ar-SA" dirty="0" smtClean="0">
                <a:cs typeface="B Nazanin" pitchFamily="2" charset="-78"/>
              </a:rPr>
              <a:t> </a:t>
            </a:r>
            <a:endParaRPr lang="fa-IR" dirty="0" smtClean="0">
              <a:cs typeface="B Nazanin" pitchFamily="2" charset="-78"/>
            </a:endParaRPr>
          </a:p>
          <a:p>
            <a:pPr algn="just" rtl="1">
              <a:buNone/>
            </a:pPr>
            <a:r>
              <a:rPr lang="ar-SA" dirty="0" smtClean="0">
                <a:cs typeface="B Nazanin" pitchFamily="2" charset="-78"/>
              </a:rPr>
              <a:t>محصول این مرحله، تهیه و توسعه شاخص‌ها است.</a:t>
            </a:r>
            <a:endParaRPr lang="fa-IR" dirty="0" smtClean="0">
              <a:cs typeface="B Nazanin" pitchFamily="2" charset="-78"/>
            </a:endParaRPr>
          </a:p>
          <a:p>
            <a:pPr algn="just" rtl="1">
              <a:buNone/>
            </a:pPr>
            <a:r>
              <a:rPr lang="ar-SA" dirty="0" smtClean="0">
                <a:cs typeface="B Nazanin" pitchFamily="2" charset="-78"/>
              </a:rPr>
              <a:t> با تعيين شاخص‌های مناسب، چارچوب مناسبي برای پايش پيشرفت برنامه و ارزشيابي ميزان موفقیت شما در تحقق اهداف برنامه عملياتي فراهم مي‌شود.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cs typeface="B Titr" pitchFamily="2" charset="-78"/>
              </a:rPr>
              <a:t>نحوه توسعه شاخص‌ها </a:t>
            </a:r>
            <a:endParaRPr lang="en-US" dirty="0">
              <a:cs typeface="B Titr" pitchFamily="2" charset="-78"/>
            </a:endParaRPr>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pPr algn="r" rtl="1">
              <a:buNone/>
            </a:pPr>
            <a:r>
              <a:rPr lang="ar-SA" b="1" dirty="0" smtClean="0">
                <a:cs typeface="B Nazanin" pitchFamily="2" charset="-78"/>
              </a:rPr>
              <a:t>الف ـ تعيين اهداف اختصاصی بلندمدت: </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اهداف اختصاصی برنامه عملياتي‌تان را مرور كنيد. آنها را به بلندمدت با نتايج بلندمدت و کوتاه‌مدت با نتايج فوري تقسيم كنيد.</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اهداف اختصاصی بلندمدت اغلب در مورد تغییر دانش یا رفتار و یا سياست‌هاست. نتايج اهداف اختصاصي كوتاه مدت نيز بلافاصله ظاهر مي‌شوند. </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   پس از تکمیل راهکارها، فعالیت‌ها و منابع، ممکن است ديد بهتري نسبت به اين اهداف پيدا كنيد. بنابراين خوب است يك‌بار ديگر فهرست اهداف اختصاصي تعيين شده را به كوتاه و بلند مدت تقسيم كنيد.  </a:t>
            </a:r>
            <a:endParaRPr lang="en-US" dirty="0" smtClean="0">
              <a:cs typeface="B Nazanin" pitchFamily="2" charset="-78"/>
            </a:endParaRPr>
          </a:p>
          <a:p>
            <a:pPr algn="r"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just" rtl="1">
              <a:buNone/>
            </a:pPr>
            <a:r>
              <a:rPr lang="ar-SA" b="1" dirty="0" smtClean="0">
                <a:cs typeface="B Nazanin" pitchFamily="2" charset="-78"/>
              </a:rPr>
              <a:t>ب ـ تعيين شاخص‌هاي نتايج بلند‌مدت:</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هر هدف اختصاصی بلندمدت باید حداقل یک شاخص را به‌طور شفاف و روشن در خود داشته باشد كه معیار موفقیت در تحقق آن هدف را نشان دهد.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يك راه براي انتخاب شاخص‌هاي مناسب، توجه به شاخص‌هاي جهاني و معتبر سلامت</a:t>
            </a:r>
            <a:r>
              <a:rPr lang="fa-IR" dirty="0" smtClean="0">
                <a:cs typeface="B Nazanin" pitchFamily="2" charset="-78"/>
              </a:rPr>
              <a:t> است.</a:t>
            </a:r>
          </a:p>
          <a:p>
            <a:pPr algn="just" rtl="1">
              <a:buFont typeface="Wingdings" pitchFamily="2" charset="2"/>
              <a:buChar char="ü"/>
            </a:pPr>
            <a:r>
              <a:rPr lang="ar-SA" dirty="0" smtClean="0">
                <a:cs typeface="B Nazanin" pitchFamily="2" charset="-78"/>
              </a:rPr>
              <a:t>در بسیاری از برنامه‌های عملیاتی ارتقاي سلامت، اهداف اختصاصی بلندمدت قراردادی و از پیش تعیین شده است</a:t>
            </a:r>
            <a:r>
              <a:rPr lang="fa-IR" dirty="0" smtClean="0">
                <a:cs typeface="B Nazanin" pitchFamily="2" charset="-78"/>
              </a:rPr>
              <a:t>.</a:t>
            </a:r>
            <a:endParaRPr lang="en-US" dirty="0" smtClean="0">
              <a:cs typeface="B Nazanin" pitchFamily="2" charset="-78"/>
            </a:endParaRPr>
          </a:p>
          <a:p>
            <a:pPr algn="just">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3600" dirty="0" smtClean="0">
                <a:cs typeface="B Titr" pitchFamily="2" charset="-78"/>
              </a:rPr>
              <a:t>در مديريت طراحي يك برنامه عملياتي براي ارتقاي سلامت، باید به عناصر زیر توجه نمود: </a:t>
            </a:r>
            <a:endParaRPr lang="en-US" sz="3600" dirty="0" smtClean="0">
              <a:cs typeface="B Titr" pitchFamily="2" charset="-78"/>
            </a:endParaRPr>
          </a:p>
        </p:txBody>
      </p:sp>
      <p:sp>
        <p:nvSpPr>
          <p:cNvPr id="3" name="Content Placeholder 2"/>
          <p:cNvSpPr>
            <a:spLocks noGrp="1"/>
          </p:cNvSpPr>
          <p:nvPr>
            <p:ph idx="1"/>
          </p:nvPr>
        </p:nvSpPr>
        <p:spPr>
          <a:xfrm>
            <a:off x="457200" y="1715950"/>
            <a:ext cx="8229600" cy="4525963"/>
          </a:xfrm>
        </p:spPr>
        <p:txBody>
          <a:bodyPr>
            <a:normAutofit fontScale="92500" lnSpcReduction="20000"/>
          </a:bodyPr>
          <a:lstStyle/>
          <a:p>
            <a:pPr lvl="0" algn="r" rtl="1"/>
            <a:r>
              <a:rPr lang="ar-SA" sz="3500" dirty="0" smtClean="0">
                <a:cs typeface="B Nazanin" pitchFamily="2" charset="-78"/>
              </a:rPr>
              <a:t>مشارکت مؤثر افراد کلیدی و ذی‌نفع </a:t>
            </a:r>
            <a:endParaRPr lang="en-US" sz="3500" dirty="0" smtClean="0">
              <a:cs typeface="B Nazanin" pitchFamily="2" charset="-78"/>
            </a:endParaRPr>
          </a:p>
          <a:p>
            <a:pPr lvl="0" algn="r" rtl="1"/>
            <a:r>
              <a:rPr lang="ar-SA" sz="3500" dirty="0" smtClean="0">
                <a:cs typeface="B Nazanin" pitchFamily="2" charset="-78"/>
              </a:rPr>
              <a:t>زمان </a:t>
            </a:r>
            <a:endParaRPr lang="en-US" sz="3500" dirty="0" smtClean="0">
              <a:cs typeface="B Nazanin" pitchFamily="2" charset="-78"/>
            </a:endParaRPr>
          </a:p>
          <a:p>
            <a:pPr lvl="0" algn="r" rtl="1"/>
            <a:r>
              <a:rPr lang="ar-SA" sz="3500" dirty="0" smtClean="0">
                <a:cs typeface="B Nazanin" pitchFamily="2" charset="-78"/>
              </a:rPr>
              <a:t>پول و سایر منابع </a:t>
            </a:r>
            <a:endParaRPr lang="en-US" sz="3500" dirty="0" smtClean="0">
              <a:cs typeface="B Nazanin" pitchFamily="2" charset="-78"/>
            </a:endParaRPr>
          </a:p>
          <a:p>
            <a:pPr lvl="0" algn="r" rtl="1"/>
            <a:r>
              <a:rPr lang="ar-SA" sz="3500" dirty="0" smtClean="0">
                <a:cs typeface="B Nazanin" pitchFamily="2" charset="-78"/>
              </a:rPr>
              <a:t>جمع‌آوری و تجزيه و تحليل اطلاعات </a:t>
            </a:r>
            <a:endParaRPr lang="en-US" sz="3500" dirty="0" smtClean="0">
              <a:cs typeface="B Nazanin" pitchFamily="2" charset="-78"/>
            </a:endParaRPr>
          </a:p>
          <a:p>
            <a:pPr algn="r" rtl="1"/>
            <a:r>
              <a:rPr lang="ar-SA" sz="3500" dirty="0" smtClean="0">
                <a:cs typeface="B Nazanin" pitchFamily="2" charset="-78"/>
              </a:rPr>
              <a:t>تصمیم‌گیری </a:t>
            </a:r>
            <a:endParaRPr lang="fa-IR" sz="3500" dirty="0" smtClean="0">
              <a:cs typeface="B Nazanin" pitchFamily="2" charset="-78"/>
            </a:endParaRPr>
          </a:p>
          <a:p>
            <a:pPr algn="r" rtl="1"/>
            <a:endParaRPr lang="fa-IR" sz="3500" dirty="0" smtClean="0">
              <a:cs typeface="B Nazanin" pitchFamily="2" charset="-78"/>
            </a:endParaRPr>
          </a:p>
          <a:p>
            <a:pPr algn="r" rtl="1">
              <a:buNone/>
            </a:pPr>
            <a:r>
              <a:rPr lang="ar-SA" sz="3500" dirty="0" smtClean="0">
                <a:cs typeface="B Nazanin" pitchFamily="2" charset="-78"/>
              </a:rPr>
              <a:t>در عبور از هر یک از مراحل شش گانه طراحی مشارکتی یک برنامه عملیاتی برای ارتقای سلامت باید به این عناصر توجه نمود. </a:t>
            </a:r>
            <a:endParaRPr lang="en-US" sz="3500" dirty="0" smtClean="0">
              <a:cs typeface="B Nazanin" pitchFamily="2" charset="-78"/>
            </a:endParaRPr>
          </a:p>
          <a:p>
            <a:pPr algn="r" rtl="1"/>
            <a:endParaRPr lang="en-US" sz="2700" b="1" dirty="0" smtClean="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just" rtl="1">
              <a:buNone/>
            </a:pPr>
            <a:r>
              <a:rPr lang="ar-SA" b="1" dirty="0" smtClean="0">
                <a:cs typeface="B Nazanin" pitchFamily="2" charset="-78"/>
              </a:rPr>
              <a:t>پ ـ تعيين اهداف اختصاصي‌کوتاه مدت:</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اهداف اختصاصي كوتاه‌مدت برنامه عملياتي داراي نتايج فوري هستند. </a:t>
            </a:r>
            <a:endParaRPr lang="fa-IR" dirty="0" smtClean="0">
              <a:cs typeface="B Nazanin" pitchFamily="2" charset="-78"/>
            </a:endParaRPr>
          </a:p>
          <a:p>
            <a:pPr algn="just" rtl="1">
              <a:buNone/>
            </a:pPr>
            <a:r>
              <a:rPr lang="ar-SA" b="1" dirty="0" smtClean="0">
                <a:cs typeface="B Nazanin" pitchFamily="2" charset="-78"/>
              </a:rPr>
              <a:t>ت ـ تعيين شاخص‌های نتایج‌كوتاه‌مدت: </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نتایج قابل رؤيت مستقيم بلافاصله پس از اجراي يك فعاليت را تعيين كنيد.</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مطمئن شوید که شاخص‌های شما، منطقی و مرتبط با نتایج فوری برنامه باشد.</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اغلب جمع‌آوري اطلاعات چنین شاخص‌هایی، آسان‌تر است زیرا می‌توانید بلافاصله تأثير برنامه بر مخاطبان را مشاهده كنيد. </a:t>
            </a:r>
            <a:endParaRPr lang="en-US" dirty="0" smtClean="0"/>
          </a:p>
          <a:p>
            <a:pPr algn="just" rtl="1">
              <a:buFont typeface="Wingdings" pitchFamily="2" charset="2"/>
              <a:buChar char="ü"/>
            </a:pPr>
            <a:endParaRPr lang="en-US" dirty="0" smtClean="0">
              <a:cs typeface="B Nazanin" pitchFamily="2" charset="-78"/>
            </a:endParaRPr>
          </a:p>
          <a:p>
            <a:pPr algn="just">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r" rtl="1">
              <a:buNone/>
            </a:pPr>
            <a:r>
              <a:rPr lang="ar-SA" b="1" dirty="0" smtClean="0">
                <a:cs typeface="B Nazanin" pitchFamily="2" charset="-78"/>
              </a:rPr>
              <a:t>ث ـ راهکارها و فعالیت‌های برنامه: </a:t>
            </a:r>
            <a:endParaRPr lang="fa-IR" b="1" dirty="0" smtClean="0">
              <a:cs typeface="B Nazanin" pitchFamily="2" charset="-78"/>
            </a:endParaRPr>
          </a:p>
          <a:p>
            <a:pPr algn="r" rtl="1">
              <a:buNone/>
            </a:pPr>
            <a:endParaRPr lang="fa-IR" dirty="0" smtClean="0">
              <a:cs typeface="B Nazanin" pitchFamily="2" charset="-78"/>
            </a:endParaRPr>
          </a:p>
          <a:p>
            <a:pPr algn="just" rtl="1">
              <a:buFont typeface="Wingdings" pitchFamily="2" charset="2"/>
              <a:buChar char="ü"/>
            </a:pPr>
            <a:r>
              <a:rPr lang="ar-SA" dirty="0" smtClean="0">
                <a:cs typeface="B Nazanin" pitchFamily="2" charset="-78"/>
              </a:rPr>
              <a:t>با استفاده از برگه كار </a:t>
            </a:r>
            <a:r>
              <a:rPr lang="fa-IR" dirty="0" smtClean="0">
                <a:cs typeface="B Nazanin" pitchFamily="2" charset="-78"/>
              </a:rPr>
              <a:t>7</a:t>
            </a:r>
            <a:r>
              <a:rPr lang="ar-SA" dirty="0" smtClean="0">
                <a:cs typeface="B Nazanin" pitchFamily="2" charset="-78"/>
              </a:rPr>
              <a:t>، فهرستي از راهکارها و فعالیت‌های هر يك از اهداف اختصاصی برنامه عملياتي تهيه کنید.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در این مرحله، شما می‌توانید شاخص‌هاي اجرايي و فرايندي فعاليت‌هاي هر راهكار </a:t>
            </a:r>
            <a:r>
              <a:rPr lang="fa-IR" dirty="0" smtClean="0">
                <a:cs typeface="B Nazanin" pitchFamily="2" charset="-78"/>
              </a:rPr>
              <a:t>از یک </a:t>
            </a:r>
            <a:r>
              <a:rPr lang="ar-SA" dirty="0" smtClean="0">
                <a:cs typeface="B Nazanin" pitchFamily="2" charset="-78"/>
              </a:rPr>
              <a:t>اهداف اختصاصي برنامه عملياتي‌تان را تعيين كنيد.</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a:t>
            </a:r>
            <a:endParaRPr lang="en-US" dirty="0" smtClean="0">
              <a:cs typeface="B Nazanin" pitchFamily="2" charset="-78"/>
            </a:endParaRPr>
          </a:p>
          <a:p>
            <a:pPr algn="r">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r" rtl="1">
              <a:buNone/>
            </a:pPr>
            <a:r>
              <a:rPr lang="ar-SA" b="1" dirty="0" smtClean="0">
                <a:cs typeface="B Nazanin" pitchFamily="2" charset="-78"/>
              </a:rPr>
              <a:t>ج ـ تعيين شاخص‌های فرايندي: </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شما چگونه متوجه می‌شوید که فعاليت‌هاي برنامه عملیاتی به صورتی که مورد نظرتان بوده، اجرا شده است؟</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به چند نفر رسیده است؟</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چه تعداد پمفلت توزیع شده است؟</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چند جلسه برگزار شده است؟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چقدر از وقت کارکنان صرف این کار شده است؟</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 با چند مؤسسه تماس گرفته شده است؟ </a:t>
            </a:r>
            <a:endParaRPr lang="en-US" dirty="0" smtClean="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1470025"/>
          </a:xfrm>
        </p:spPr>
        <p:txBody>
          <a:bodyPr>
            <a:normAutofit fontScale="90000"/>
          </a:bodyPr>
          <a:lstStyle/>
          <a:p>
            <a:r>
              <a:rPr lang="fa-IR" dirty="0" smtClean="0">
                <a:cs typeface="B Titr" pitchFamily="2" charset="-78"/>
              </a:rPr>
              <a:t>مرحله ششم</a:t>
            </a:r>
            <a:br>
              <a:rPr lang="fa-IR" dirty="0" smtClean="0">
                <a:cs typeface="B Titr" pitchFamily="2" charset="-78"/>
              </a:rPr>
            </a:br>
            <a:r>
              <a:rPr lang="fa-IR" dirty="0" smtClean="0">
                <a:cs typeface="B Titr" pitchFamily="2" charset="-78"/>
              </a:rPr>
              <a:t/>
            </a:r>
            <a:br>
              <a:rPr lang="fa-IR" dirty="0" smtClean="0">
                <a:cs typeface="B Titr" pitchFamily="2" charset="-78"/>
              </a:rPr>
            </a:br>
            <a:r>
              <a:rPr lang="fa-IR" dirty="0" smtClean="0">
                <a:cs typeface="B Titr" pitchFamily="2" charset="-78"/>
              </a:rPr>
              <a:t>مروری به طرح برنامه</a:t>
            </a:r>
            <a:endParaRPr lang="en-US" dirty="0" smtClean="0">
              <a:cs typeface="B Titr" pitchFamily="2" charset="-78"/>
            </a:endParaRPr>
          </a:p>
        </p:txBody>
      </p:sp>
      <p:sp>
        <p:nvSpPr>
          <p:cNvPr id="4" name="Subtitle 3"/>
          <p:cNvSpPr>
            <a:spLocks noGrp="1"/>
          </p:cNvSpPr>
          <p:nvPr>
            <p:ph type="subTitle" idx="1"/>
          </p:nvPr>
        </p:nvSpPr>
        <p:spPr>
          <a:xfrm>
            <a:off x="1371600" y="4343400"/>
            <a:ext cx="6400800" cy="1752600"/>
          </a:xfrm>
        </p:spPr>
        <p:txBody>
          <a:bodyPr>
            <a:normAutofit/>
          </a:bodyPr>
          <a:lstStyle/>
          <a:p>
            <a:endParaRPr lang="en-US" sz="4000" dirty="0" smtClean="0">
              <a:solidFill>
                <a:schemeClr val="tx1"/>
              </a:solidFill>
              <a:latin typeface="+mj-lt"/>
              <a:ea typeface="+mj-ea"/>
              <a:cs typeface="B Titr"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10000"/>
          </a:bodyPr>
          <a:lstStyle/>
          <a:p>
            <a:pPr algn="just" rtl="1">
              <a:buFont typeface="Wingdings" pitchFamily="2" charset="2"/>
              <a:buChar char="ü"/>
            </a:pPr>
            <a:r>
              <a:rPr lang="ar-SA" dirty="0" smtClean="0">
                <a:cs typeface="B Nazanin" pitchFamily="2" charset="-78"/>
              </a:rPr>
              <a:t>در این بررسی به محتوای کلی طرح عملياتي و منابع مورد نياز برای اجرای آن توجه مي‌شود</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در این مرحله همه چیز مورد بررسی قرار گرفته و به نحوه تعامل آنها با یکدیگر نیز توجه می‌شود.  </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مدل‌های منطقی برنامه‌ریزی عملياتي، اهداف اختصاصی و نتايج نهايي برنامه را برجسته ساخته و ارتباط بین اين دو جزء و اجزاي مختلف برنامه با يكديگر را در يك بررسي منطقي روشن مي‌سازد. </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این مرحله، گام مهمی برای توسعه نظام ارزشیابی برنامه است و ضمن بررسی مجدد تمام اجزاي برنامه به تیم برنامه‌ریزی این فرصت را می‌دهد كه نگاهی واقع‌گرا به امكان عملی شدن آن داشته باشند. </a:t>
            </a:r>
            <a:endParaRPr lang="en-US" dirty="0" smtClean="0">
              <a:cs typeface="B Nazanin" pitchFamily="2" charset="-78"/>
            </a:endParaRPr>
          </a:p>
          <a:p>
            <a:pPr algn="just" rtl="1">
              <a:buFont typeface="Wingdings" pitchFamily="2" charset="2"/>
              <a:buChar char="ü"/>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Titr" pitchFamily="2" charset="-78"/>
              </a:rPr>
              <a:t>اصول راهنمای </a:t>
            </a:r>
            <a:r>
              <a:rPr lang="ar-SA" b="1" dirty="0" smtClean="0">
                <a:cs typeface="B Titr" pitchFamily="2" charset="-78"/>
              </a:rPr>
              <a:t>مدیریت بررسی طرح برنامه</a:t>
            </a:r>
            <a:endParaRPr lang="en-US" dirty="0">
              <a:cs typeface="B Titr" pitchFamily="2" charset="-78"/>
            </a:endParaRPr>
          </a:p>
        </p:txBody>
      </p:sp>
      <p:sp>
        <p:nvSpPr>
          <p:cNvPr id="3" name="Content Placeholder 2"/>
          <p:cNvSpPr>
            <a:spLocks noGrp="1"/>
          </p:cNvSpPr>
          <p:nvPr>
            <p:ph idx="1"/>
          </p:nvPr>
        </p:nvSpPr>
        <p:spPr>
          <a:xfrm>
            <a:off x="457200" y="1219200"/>
            <a:ext cx="8229600" cy="4906963"/>
          </a:xfrm>
        </p:spPr>
        <p:txBody>
          <a:bodyPr/>
          <a:lstStyle/>
          <a:p>
            <a:pPr algn="just" rtl="1">
              <a:buNone/>
            </a:pPr>
            <a:r>
              <a:rPr lang="fa-IR" b="1" dirty="0" smtClean="0">
                <a:cs typeface="B Nazanin" pitchFamily="2" charset="-78"/>
              </a:rPr>
              <a:t>الف) </a:t>
            </a:r>
            <a:r>
              <a:rPr lang="ar-SA" b="1" dirty="0" smtClean="0">
                <a:cs typeface="B Nazanin" pitchFamily="2" charset="-78"/>
              </a:rPr>
              <a:t>مشارکت:</a:t>
            </a:r>
            <a:endParaRPr lang="fa-IR" b="1" dirty="0" smtClean="0">
              <a:cs typeface="B Nazanin" pitchFamily="2" charset="-78"/>
            </a:endParaRPr>
          </a:p>
          <a:p>
            <a:pPr algn="just" rtl="1">
              <a:buFont typeface="Wingdings" pitchFamily="2" charset="2"/>
              <a:buChar char="ü"/>
            </a:pPr>
            <a:r>
              <a:rPr lang="ar-SA" dirty="0" smtClean="0">
                <a:cs typeface="B Nazanin" pitchFamily="2" charset="-78"/>
              </a:rPr>
              <a:t>اين مرحله با هدف بررسي كلي گام‌هاي برداشته شده در مراحل 1 تا 5 صورت مي‌گيرد كه مي‌تواند با يا بدون مشاركت ساير شركا انجام شود. </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البته حضور شركاي داوطلب به ويژه اعضاي تيم ارزشيابي، موجب تقويت نظام ارزشيابي برنامه مي‌شود. </a:t>
            </a:r>
            <a:endParaRPr lang="en-US" dirty="0" smtClean="0">
              <a:cs typeface="B Nazanin" pitchFamily="2" charset="-78"/>
            </a:endParaRPr>
          </a:p>
          <a:p>
            <a:pPr algn="just" rtl="1">
              <a:buFont typeface="Wingdings" pitchFamily="2" charset="2"/>
              <a:buChar char="ü"/>
            </a:pPr>
            <a:r>
              <a:rPr lang="ar-SA" dirty="0" smtClean="0">
                <a:cs typeface="B Nazanin" pitchFamily="2" charset="-78"/>
              </a:rPr>
              <a:t>این مرحله فرصتی مهم برای برقراري ارتباط با سایر ذي‌نفعان و جلب مشاركت آنها براي حضور در برنامه‌ريزي‌هاي بعدي است.  </a:t>
            </a:r>
            <a:endParaRPr lang="en-US" dirty="0" smtClean="0">
              <a:cs typeface="B Nazanin" pitchFamily="2" charset="-78"/>
            </a:endParaRPr>
          </a:p>
          <a:p>
            <a:pPr algn="just">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343400"/>
          </a:xfrm>
        </p:spPr>
        <p:txBody>
          <a:bodyPr/>
          <a:lstStyle/>
          <a:p>
            <a:pPr algn="r" rtl="1">
              <a:buNone/>
            </a:pPr>
            <a:r>
              <a:rPr lang="fa-IR" b="1" dirty="0" smtClean="0">
                <a:cs typeface="B Nazanin" pitchFamily="2" charset="-78"/>
              </a:rPr>
              <a:t>ب) </a:t>
            </a:r>
            <a:r>
              <a:rPr lang="ar-SA" b="1" dirty="0" smtClean="0">
                <a:cs typeface="B Nazanin" pitchFamily="2" charset="-78"/>
              </a:rPr>
              <a:t>زمان</a:t>
            </a:r>
            <a:endParaRPr lang="fa-IR" dirty="0" smtClean="0">
              <a:cs typeface="B Nazanin" pitchFamily="2" charset="-78"/>
            </a:endParaRPr>
          </a:p>
          <a:p>
            <a:pPr algn="r" rtl="1">
              <a:buNone/>
            </a:pPr>
            <a:r>
              <a:rPr lang="fa-IR" b="1" dirty="0" smtClean="0">
                <a:cs typeface="B Nazanin" pitchFamily="2" charset="-78"/>
              </a:rPr>
              <a:t>ج) </a:t>
            </a:r>
            <a:r>
              <a:rPr lang="ar-SA" b="1" dirty="0" smtClean="0">
                <a:cs typeface="B Nazanin" pitchFamily="2" charset="-78"/>
              </a:rPr>
              <a:t>پول و سایر منابع</a:t>
            </a:r>
            <a:endParaRPr lang="fa-IR" b="1" dirty="0" smtClean="0">
              <a:cs typeface="B Nazanin" pitchFamily="2" charset="-78"/>
            </a:endParaRPr>
          </a:p>
          <a:p>
            <a:pPr algn="r" rtl="1">
              <a:buNone/>
            </a:pPr>
            <a:r>
              <a:rPr lang="fa-IR" b="1" dirty="0" smtClean="0">
                <a:cs typeface="B Nazanin" pitchFamily="2" charset="-78"/>
              </a:rPr>
              <a:t>د) </a:t>
            </a:r>
            <a:r>
              <a:rPr lang="ar-SA" b="1" dirty="0" smtClean="0">
                <a:cs typeface="B Nazanin" pitchFamily="2" charset="-78"/>
              </a:rPr>
              <a:t>تصمیم‌گیری:</a:t>
            </a:r>
            <a:r>
              <a:rPr lang="ar-SA" dirty="0" smtClean="0">
                <a:cs typeface="B Nazanin" pitchFamily="2" charset="-78"/>
              </a:rPr>
              <a:t> </a:t>
            </a:r>
            <a:endParaRPr lang="fa-IR" dirty="0" smtClean="0">
              <a:cs typeface="B Nazanin" pitchFamily="2" charset="-78"/>
            </a:endParaRPr>
          </a:p>
          <a:p>
            <a:pPr algn="r" rtl="1">
              <a:buNone/>
            </a:pPr>
            <a:r>
              <a:rPr lang="ar-SA" dirty="0" smtClean="0">
                <a:cs typeface="B Nazanin" pitchFamily="2" charset="-78"/>
              </a:rPr>
              <a:t>این مرحله، پایان فرآیند برنامه‌ریزی و آغاز طراحی نظام ارزشیابی برنامه و فراهم کردن مقدمات اجرای برنامه است. </a:t>
            </a:r>
            <a:endParaRPr lang="en-US" dirty="0" smtClean="0">
              <a:cs typeface="B Nazanin" pitchFamily="2" charset="-78"/>
            </a:endParaRPr>
          </a:p>
          <a:p>
            <a:pPr algn="r" rtl="1">
              <a:buNone/>
            </a:pPr>
            <a:endParaRPr lang="en-US" dirty="0" smtClean="0">
              <a:cs typeface="B Nazanin" pitchFamily="2" charset="-78"/>
            </a:endParaRPr>
          </a:p>
          <a:p>
            <a:pPr algn="r">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cs typeface="B Titr" pitchFamily="2" charset="-78"/>
              </a:rPr>
              <a:t>نحوه </a:t>
            </a:r>
            <a:r>
              <a:rPr lang="fa-IR" b="1" dirty="0" smtClean="0">
                <a:cs typeface="B Titr" pitchFamily="2" charset="-78"/>
              </a:rPr>
              <a:t>ی </a:t>
            </a:r>
            <a:r>
              <a:rPr lang="ar-SA" b="1" dirty="0" smtClean="0">
                <a:cs typeface="B Titr" pitchFamily="2" charset="-78"/>
              </a:rPr>
              <a:t>بررسی طرح برنامه </a:t>
            </a:r>
            <a:endParaRPr lang="en-US" dirty="0">
              <a:cs typeface="B Titr" pitchFamily="2" charset="-78"/>
            </a:endParaRPr>
          </a:p>
        </p:txBody>
      </p:sp>
      <p:sp>
        <p:nvSpPr>
          <p:cNvPr id="3" name="Content Placeholder 2"/>
          <p:cNvSpPr>
            <a:spLocks noGrp="1"/>
          </p:cNvSpPr>
          <p:nvPr>
            <p:ph idx="1"/>
          </p:nvPr>
        </p:nvSpPr>
        <p:spPr>
          <a:xfrm>
            <a:off x="457200" y="1371600"/>
            <a:ext cx="8229600" cy="4953000"/>
          </a:xfrm>
        </p:spPr>
        <p:txBody>
          <a:bodyPr>
            <a:noAutofit/>
          </a:bodyPr>
          <a:lstStyle/>
          <a:p>
            <a:pPr algn="just" rtl="1">
              <a:buNone/>
            </a:pPr>
            <a:r>
              <a:rPr lang="ar-SA" sz="2800" dirty="0" smtClean="0">
                <a:cs typeface="B Nazanin" pitchFamily="2" charset="-78"/>
              </a:rPr>
              <a:t>الف ـ مدل منطقی برنامه را با استفاده از اطلاعات حاصل از مراحل 2 تا 5، آماده سازید.</a:t>
            </a:r>
            <a:endParaRPr lang="fa-IR" sz="2800" dirty="0" smtClean="0">
              <a:cs typeface="B Nazanin" pitchFamily="2" charset="-78"/>
            </a:endParaRPr>
          </a:p>
          <a:p>
            <a:pPr algn="just" rtl="1">
              <a:buNone/>
            </a:pPr>
            <a:endParaRPr lang="fa-IR" sz="2800" dirty="0" smtClean="0">
              <a:cs typeface="B Nazanin" pitchFamily="2" charset="-78"/>
            </a:endParaRPr>
          </a:p>
          <a:p>
            <a:pPr algn="just" rtl="1">
              <a:buNone/>
            </a:pPr>
            <a:r>
              <a:rPr lang="ar-SA" sz="2800" dirty="0" smtClean="0">
                <a:cs typeface="B Nazanin" pitchFamily="2" charset="-78"/>
              </a:rPr>
              <a:t>ب ـ به سؤالات زیر توجه کنید: </a:t>
            </a:r>
            <a:endParaRPr lang="en-US" sz="2800" dirty="0" smtClean="0">
              <a:cs typeface="B Nazanin" pitchFamily="2" charset="-78"/>
            </a:endParaRPr>
          </a:p>
          <a:p>
            <a:pPr lvl="0" algn="just" rtl="1">
              <a:buFont typeface="Wingdings" pitchFamily="2" charset="2"/>
              <a:buChar char="ü"/>
            </a:pPr>
            <a:r>
              <a:rPr lang="ar-SA" sz="2800" dirty="0" smtClean="0">
                <a:cs typeface="B Nazanin" pitchFamily="2" charset="-78"/>
              </a:rPr>
              <a:t>آیا اهداف اختصاصی به‌طور شفاف و با نتایج روشن تعریف شده‌اند؟ </a:t>
            </a:r>
            <a:endParaRPr lang="en-US" sz="2800" dirty="0" smtClean="0">
              <a:cs typeface="B Nazanin" pitchFamily="2" charset="-78"/>
            </a:endParaRPr>
          </a:p>
          <a:p>
            <a:pPr lvl="0" algn="just" rtl="1">
              <a:buFont typeface="Wingdings" pitchFamily="2" charset="2"/>
              <a:buChar char="ü"/>
            </a:pPr>
            <a:r>
              <a:rPr lang="ar-SA" sz="2800" dirty="0" smtClean="0">
                <a:cs typeface="B Nazanin" pitchFamily="2" charset="-78"/>
              </a:rPr>
              <a:t>آیا فعالیت‌ها، شفاف و قابل اندازه‌گیری هستند؟ </a:t>
            </a:r>
            <a:endParaRPr lang="en-US" sz="2800" dirty="0" smtClean="0">
              <a:cs typeface="B Nazanin" pitchFamily="2" charset="-78"/>
            </a:endParaRPr>
          </a:p>
          <a:p>
            <a:pPr lvl="0" algn="just" rtl="1">
              <a:buFont typeface="Wingdings" pitchFamily="2" charset="2"/>
              <a:buChar char="ü"/>
            </a:pPr>
            <a:r>
              <a:rPr lang="ar-SA" sz="2800" dirty="0" smtClean="0">
                <a:cs typeface="B Nazanin" pitchFamily="2" charset="-78"/>
              </a:rPr>
              <a:t>آیا نوع و مقدار منابع پیش‌بینی شده، کافی هستند؟ </a:t>
            </a:r>
            <a:endParaRPr lang="en-US" sz="2800" dirty="0" smtClean="0">
              <a:cs typeface="B Nazanin" pitchFamily="2" charset="-78"/>
            </a:endParaRPr>
          </a:p>
          <a:p>
            <a:pPr lvl="0" algn="just" rtl="1">
              <a:buFont typeface="Wingdings" pitchFamily="2" charset="2"/>
              <a:buChar char="ü"/>
            </a:pPr>
            <a:r>
              <a:rPr lang="ar-SA" sz="2800" dirty="0" smtClean="0">
                <a:cs typeface="B Nazanin" pitchFamily="2" charset="-78"/>
              </a:rPr>
              <a:t>آیا روابط منطقی بین اهداف اختصاصی، راهکارها و فعالیت‌ها برقرار است؟ </a:t>
            </a:r>
            <a:endParaRPr lang="en-US" sz="2800" dirty="0" smtClean="0">
              <a:cs typeface="B Nazanin" pitchFamily="2" charset="-78"/>
            </a:endParaRPr>
          </a:p>
          <a:p>
            <a:pPr lvl="0" algn="just" rtl="1">
              <a:buFont typeface="Wingdings" pitchFamily="2" charset="2"/>
              <a:buChar char="ü"/>
            </a:pPr>
            <a:r>
              <a:rPr lang="ar-SA" sz="2800" dirty="0" smtClean="0">
                <a:cs typeface="B Nazanin" pitchFamily="2" charset="-78"/>
              </a:rPr>
              <a:t>آیا در مدل منطقی برنامه شکاف‌هایی وجود دارد که برنامه را تهدید کند؟ </a:t>
            </a:r>
            <a:endParaRPr lang="en-US" sz="2800" dirty="0" smtClean="0">
              <a:cs typeface="B Nazanin" pitchFamily="2" charset="-78"/>
            </a:endParaRPr>
          </a:p>
          <a:p>
            <a:pPr algn="just" rtl="1">
              <a:buNone/>
            </a:pPr>
            <a:endParaRPr lang="en-US" sz="280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rtl="1">
              <a:buNone/>
            </a:pPr>
            <a:r>
              <a:rPr lang="ar-SA" dirty="0" smtClean="0">
                <a:cs typeface="B Nazanin" pitchFamily="2" charset="-78"/>
              </a:rPr>
              <a:t>پ ـ منابع و ارتباطات‌تان را بررسی و مرور کنید: منابعی (انسانی و مالی) که برای اجرای برنامه (از جمله، برنامه‌ها یا فعالیت‌های پیشنهاد شده توسط سایر سازمان‌ها) فراهم کرده‌اید، بررسی کنید و امکان عملی بودن اجرای برنامه را نیز بررسی نمایید. </a:t>
            </a:r>
            <a:endParaRPr lang="fa-IR" dirty="0" smtClean="0">
              <a:cs typeface="B Nazanin" pitchFamily="2" charset="-78"/>
            </a:endParaRPr>
          </a:p>
          <a:p>
            <a:pPr algn="just" rtl="1">
              <a:buNone/>
            </a:pPr>
            <a:endParaRPr lang="en-US" dirty="0" smtClean="0">
              <a:cs typeface="B Nazanin" pitchFamily="2" charset="-78"/>
            </a:endParaRPr>
          </a:p>
          <a:p>
            <a:pPr algn="just" rtl="1">
              <a:buNone/>
            </a:pPr>
            <a:r>
              <a:rPr lang="ar-SA" dirty="0" smtClean="0">
                <a:cs typeface="B Nazanin" pitchFamily="2" charset="-78"/>
              </a:rPr>
              <a:t>ت ـ به مرحله 2 برگردید (ارزیابی وضعیت موجود) و میزان انطباق برنامه عملیاتی‌تان با داده‌های جمع‌آوری شده در مرحله مذکور را بررسی کنید. در ضمن باید بررسی کنید که از زمان جمع‌آوری اطلاعات تا کنون، تغییر جدیدی در فیلد ایجاد شده یا نه؟  </a:t>
            </a:r>
            <a:endParaRPr lang="en-US" dirty="0" smtClean="0">
              <a:cs typeface="B Nazanin" pitchFamily="2" charset="-78"/>
            </a:endParaRPr>
          </a:p>
          <a:p>
            <a:pPr algn="just">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rtl="1">
              <a:buNone/>
            </a:pPr>
            <a:r>
              <a:rPr lang="ar-SA" dirty="0" smtClean="0">
                <a:cs typeface="B Nazanin" pitchFamily="2" charset="-78"/>
              </a:rPr>
              <a:t>ث ـ اگر برنامه عملیاتی شما به دلیل تغییرات ایجاد شده در وضعیت موجود در طول طراحی مشارکتی برنامه عملیاتی نیازمند اصلاح است، اصلاحات مورد نیاز را انجام دهید و دوباره مدل منطقی آن را مرور کنید. </a:t>
            </a:r>
            <a:endParaRPr lang="en-US" dirty="0" smtClean="0">
              <a:cs typeface="B Nazanin" pitchFamily="2" charset="-78"/>
            </a:endParaRPr>
          </a:p>
          <a:p>
            <a:pPr algn="just">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3600" dirty="0" smtClean="0">
                <a:cs typeface="B Titr" pitchFamily="2" charset="-78"/>
              </a:rPr>
              <a:t>اصول </a:t>
            </a:r>
            <a:r>
              <a:rPr lang="ar-SA" sz="3600" dirty="0" smtClean="0">
                <a:cs typeface="B Titr" pitchFamily="2" charset="-78"/>
              </a:rPr>
              <a:t>راهنماي مدیریت مرحله پیش‌برنامه‌ریزی</a:t>
            </a:r>
            <a:endParaRPr lang="en-US" sz="3600" dirty="0" smtClean="0">
              <a:cs typeface="B Titr" pitchFamily="2" charset="-78"/>
            </a:endParaRPr>
          </a:p>
        </p:txBody>
      </p:sp>
      <p:sp>
        <p:nvSpPr>
          <p:cNvPr id="3" name="Content Placeholder 2"/>
          <p:cNvSpPr>
            <a:spLocks noGrp="1"/>
          </p:cNvSpPr>
          <p:nvPr>
            <p:ph idx="1"/>
          </p:nvPr>
        </p:nvSpPr>
        <p:spPr>
          <a:xfrm>
            <a:off x="457200" y="1295400"/>
            <a:ext cx="8229600" cy="4830763"/>
          </a:xfrm>
        </p:spPr>
        <p:txBody>
          <a:bodyPr>
            <a:normAutofit/>
          </a:bodyPr>
          <a:lstStyle/>
          <a:p>
            <a:pPr algn="r" rtl="1">
              <a:buNone/>
            </a:pPr>
            <a:r>
              <a:rPr lang="ar-SA" b="1" dirty="0" smtClean="0">
                <a:cs typeface="B Nazanin" pitchFamily="2" charset="-78"/>
              </a:rPr>
              <a:t>الف) مشارکت</a:t>
            </a:r>
            <a:r>
              <a:rPr lang="fa-IR" b="1" dirty="0" smtClean="0">
                <a:cs typeface="B Nazanin" pitchFamily="2" charset="-78"/>
              </a:rPr>
              <a:t>:</a:t>
            </a:r>
          </a:p>
          <a:p>
            <a:pPr algn="r" rtl="1">
              <a:buFont typeface="Wingdings" pitchFamily="2" charset="2"/>
              <a:buChar char="ü"/>
            </a:pPr>
            <a:r>
              <a:rPr lang="ar-SA" dirty="0" smtClean="0">
                <a:cs typeface="B Nazanin" pitchFamily="2" charset="-78"/>
              </a:rPr>
              <a:t>شناسایی</a:t>
            </a:r>
            <a:endParaRPr lang="fa-IR" dirty="0" smtClean="0">
              <a:cs typeface="B Nazanin" pitchFamily="2" charset="-78"/>
            </a:endParaRPr>
          </a:p>
          <a:p>
            <a:pPr algn="r" rtl="1">
              <a:buFont typeface="Wingdings" pitchFamily="2" charset="2"/>
              <a:buChar char="ü"/>
            </a:pPr>
            <a:r>
              <a:rPr lang="fa-IR" dirty="0" smtClean="0">
                <a:cs typeface="B Nazanin" pitchFamily="2" charset="-78"/>
              </a:rPr>
              <a:t>توجه به نقش ها</a:t>
            </a:r>
          </a:p>
          <a:p>
            <a:pPr algn="r" rtl="1">
              <a:buFont typeface="Wingdings" pitchFamily="2" charset="2"/>
              <a:buChar char="ü"/>
            </a:pPr>
            <a:r>
              <a:rPr lang="fa-IR" dirty="0" smtClean="0">
                <a:cs typeface="B Nazanin" pitchFamily="2" charset="-78"/>
              </a:rPr>
              <a:t>توسعه فرایند مشارکت</a:t>
            </a:r>
          </a:p>
          <a:p>
            <a:pPr algn="r" rtl="1">
              <a:buNone/>
            </a:pPr>
            <a:r>
              <a:rPr lang="fa-IR" b="1" u="sng" dirty="0" smtClean="0">
                <a:cs typeface="B Nazanin" pitchFamily="2" charset="-78"/>
              </a:rPr>
              <a:t>نکته مهم:</a:t>
            </a:r>
          </a:p>
          <a:p>
            <a:pPr lvl="0" algn="r" rtl="1"/>
            <a:r>
              <a:rPr lang="ar-SA" dirty="0" smtClean="0">
                <a:cs typeface="B Nazanin" pitchFamily="2" charset="-78"/>
              </a:rPr>
              <a:t>کار با مردم به جای کار برای آنها </a:t>
            </a:r>
            <a:endParaRPr lang="en-US" dirty="0" smtClean="0">
              <a:cs typeface="B Nazanin" pitchFamily="2" charset="-78"/>
            </a:endParaRPr>
          </a:p>
          <a:p>
            <a:pPr lvl="0" algn="r" rtl="1"/>
            <a:r>
              <a:rPr lang="ar-SA" dirty="0" smtClean="0">
                <a:cs typeface="B Nazanin" pitchFamily="2" charset="-78"/>
              </a:rPr>
              <a:t>درگیر نمودن مخاطبان برنامه در طراحی برنامه</a:t>
            </a:r>
            <a:endParaRPr lang="en-US" dirty="0" smtClean="0">
              <a:cs typeface="B Nazanin" pitchFamily="2" charset="-78"/>
            </a:endParaRPr>
          </a:p>
          <a:p>
            <a:pPr lvl="0" algn="r" rtl="1"/>
            <a:r>
              <a:rPr lang="ar-SA" dirty="0" smtClean="0">
                <a:cs typeface="B Nazanin" pitchFamily="2" charset="-78"/>
              </a:rPr>
              <a:t>ارزشیابی مشارکتی</a:t>
            </a:r>
            <a:endParaRPr lang="en-US" dirty="0" smtClean="0">
              <a:cs typeface="B Nazanin" pitchFamily="2" charset="-78"/>
            </a:endParaRPr>
          </a:p>
          <a:p>
            <a:pPr algn="r" rtl="1">
              <a:buFont typeface="Wingdings" pitchFamily="2" charset="2"/>
              <a:buChar char="ü"/>
            </a:pPr>
            <a:endParaRPr lang="fa-IR" dirty="0" smtClean="0">
              <a:cs typeface="B Nazanin" pitchFamily="2" charset="-78"/>
            </a:endParaRPr>
          </a:p>
          <a:p>
            <a:pPr algn="r" rtl="1">
              <a:buFont typeface="Wingdings" pitchFamily="2" charset="2"/>
              <a:buChar char="ü"/>
            </a:pPr>
            <a:endParaRPr lang="fa-IR" dirty="0" smtClean="0">
              <a:cs typeface="B Nazanin" pitchFamily="2" charset="-78"/>
            </a:endParaRPr>
          </a:p>
          <a:p>
            <a:pPr algn="r" rtl="1">
              <a:buFont typeface="Wingdings" pitchFamily="2" charset="2"/>
              <a:buChar char="ü"/>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3"/>
          <p:cNvSpPr>
            <a:spLocks noGrp="1"/>
          </p:cNvSpPr>
          <p:nvPr>
            <p:ph type="title"/>
          </p:nvPr>
        </p:nvSpPr>
        <p:spPr>
          <a:xfrm>
            <a:off x="612775" y="228600"/>
            <a:ext cx="7388225" cy="990600"/>
          </a:xfrm>
        </p:spPr>
        <p:txBody>
          <a:bodyPr/>
          <a:lstStyle/>
          <a:p>
            <a:pPr algn="ctr"/>
            <a:r>
              <a:rPr lang="fa-IR" sz="4800" b="1" smtClean="0"/>
              <a:t> </a:t>
            </a:r>
            <a:endParaRPr lang="en-US" sz="4800" b="1" smtClean="0"/>
          </a:p>
        </p:txBody>
      </p:sp>
      <p:sp>
        <p:nvSpPr>
          <p:cNvPr id="3" name="Content Placeholder 2"/>
          <p:cNvSpPr>
            <a:spLocks noGrp="1"/>
          </p:cNvSpPr>
          <p:nvPr>
            <p:ph sz="quarter" idx="1"/>
          </p:nvPr>
        </p:nvSpPr>
        <p:spPr>
          <a:xfrm>
            <a:off x="612775" y="1752600"/>
            <a:ext cx="8153400" cy="3962400"/>
          </a:xfrm>
        </p:spPr>
        <p:txBody>
          <a:bodyPr>
            <a:noAutofit/>
          </a:bodyPr>
          <a:lstStyle/>
          <a:p>
            <a:pPr algn="just">
              <a:defRPr/>
            </a:pPr>
            <a:r>
              <a:rPr lang="fa-IR" sz="2400" b="1" dirty="0" smtClean="0">
                <a:cs typeface="+mj-cs"/>
              </a:rPr>
              <a:t>سلامت همان گونه که ذکر آن رفت بیش از گذشته مبتنی بر نتایج همکاری های بین بخشی است و شاخص های سلامت به قدری متنوع، پیچیده و در هم تنیده شده اند که با صرف فراهم کردن امکانات و خدمات بهداشتی و درمانی (مانند افزایش پزشکان و دیگر کارکنان، بیمارستانها و درمانگاه ها، پوشش واکیناسیون، بیمه ها و غیره) به تنهایی قابل بهبود نیستند.</a:t>
            </a:r>
          </a:p>
          <a:p>
            <a:pPr algn="just">
              <a:defRPr/>
            </a:pPr>
            <a:endParaRPr lang="en-US" sz="2400" b="1" dirty="0" smtClean="0">
              <a:cs typeface="+mj-cs"/>
            </a:endParaRPr>
          </a:p>
          <a:p>
            <a:pPr algn="just">
              <a:defRPr/>
            </a:pPr>
            <a:r>
              <a:rPr lang="fa-IR" sz="2400" b="1" dirty="0" smtClean="0">
                <a:cs typeface="+mj-cs"/>
              </a:rPr>
              <a:t>آن چه ما را به سرمنزل مقصود نزدیک خواهد کرد نه شعارهای دهان پرکن و نه برنامه های بدون پشتوانه تحقیقی و اجرایی است.</a:t>
            </a:r>
            <a:endParaRPr lang="en-US" sz="2400" b="1" dirty="0">
              <a:cs typeface="+mj-cs"/>
            </a:endParaRPr>
          </a:p>
        </p:txBody>
      </p:sp>
      <p:sp>
        <p:nvSpPr>
          <p:cNvPr id="87044" name="TextBox 5"/>
          <p:cNvSpPr txBox="1">
            <a:spLocks noChangeArrowheads="1"/>
          </p:cNvSpPr>
          <p:nvPr/>
        </p:nvSpPr>
        <p:spPr bwMode="auto">
          <a:xfrm>
            <a:off x="3581400" y="533400"/>
            <a:ext cx="2362200" cy="923925"/>
          </a:xfrm>
          <a:prstGeom prst="rect">
            <a:avLst/>
          </a:prstGeom>
          <a:noFill/>
          <a:ln w="9525">
            <a:noFill/>
            <a:miter lim="800000"/>
            <a:headEnd/>
            <a:tailEnd/>
          </a:ln>
        </p:spPr>
        <p:txBody>
          <a:bodyPr>
            <a:spAutoFit/>
          </a:bodyPr>
          <a:lstStyle/>
          <a:p>
            <a:pPr algn="ctr" rtl="1"/>
            <a:r>
              <a:rPr lang="fa-IR" sz="5400"/>
              <a:t>در آخر</a:t>
            </a:r>
            <a:endParaRPr lang="en-US" sz="5400"/>
          </a:p>
        </p:txBody>
      </p:sp>
      <p:pic>
        <p:nvPicPr>
          <p:cNvPr id="87045" name="Picture 2" descr="I:\my pic\dorbin\Spring.gif"/>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B6F15528-21DE-4FAA-801E-634DDDAF4B2B}" type="slidenum">
              <a:rPr lang="en-US" smtClean="0"/>
              <a:pPr/>
              <a:t>70</a:t>
            </a:fld>
            <a:endParaRPr lang="en-US"/>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rtl="1">
              <a:buNone/>
            </a:pPr>
            <a:r>
              <a:rPr lang="ar-SA" b="1" dirty="0" smtClean="0">
                <a:cs typeface="B Nazanin" pitchFamily="2" charset="-78"/>
              </a:rPr>
              <a:t>ب) زمان:</a:t>
            </a:r>
            <a:r>
              <a:rPr lang="ar-SA" dirty="0" smtClean="0">
                <a:cs typeface="B Nazanin" pitchFamily="2" charset="-78"/>
              </a:rPr>
              <a:t> </a:t>
            </a:r>
            <a:endParaRPr lang="fa-IR" dirty="0" smtClean="0">
              <a:cs typeface="B Nazanin" pitchFamily="2" charset="-78"/>
            </a:endParaRPr>
          </a:p>
          <a:p>
            <a:pPr algn="just" rtl="1">
              <a:buNone/>
            </a:pPr>
            <a:r>
              <a:rPr lang="fa-IR" dirty="0" smtClean="0">
                <a:cs typeface="B Nazanin" pitchFamily="2" charset="-78"/>
              </a:rPr>
              <a:t>تعیین </a:t>
            </a:r>
            <a:r>
              <a:rPr lang="ar-SA" dirty="0" smtClean="0">
                <a:cs typeface="B Nazanin" pitchFamily="2" charset="-78"/>
              </a:rPr>
              <a:t>جدول زمانی انجام فعالیت‌ها </a:t>
            </a:r>
            <a:endParaRPr lang="fa-IR" dirty="0" smtClean="0">
              <a:cs typeface="B Nazanin" pitchFamily="2" charset="-78"/>
            </a:endParaRPr>
          </a:p>
          <a:p>
            <a:pPr algn="just" rtl="1">
              <a:buNone/>
            </a:pPr>
            <a:endParaRPr lang="fa-IR" dirty="0" smtClean="0">
              <a:cs typeface="B Nazanin" pitchFamily="2" charset="-78"/>
            </a:endParaRPr>
          </a:p>
          <a:p>
            <a:pPr algn="just" rtl="1">
              <a:buNone/>
            </a:pPr>
            <a:r>
              <a:rPr lang="ar-SA" b="1" dirty="0" smtClean="0">
                <a:cs typeface="B Nazanin" pitchFamily="2" charset="-78"/>
              </a:rPr>
              <a:t>ج) پول و سایر منابع</a:t>
            </a:r>
            <a:r>
              <a:rPr lang="fa-IR" b="1" dirty="0" smtClean="0">
                <a:cs typeface="B Nazanin" pitchFamily="2" charset="-78"/>
              </a:rPr>
              <a:t>:</a:t>
            </a:r>
          </a:p>
          <a:p>
            <a:pPr algn="just" rtl="1">
              <a:buFont typeface="Wingdings" pitchFamily="2" charset="2"/>
              <a:buChar char="ü"/>
            </a:pPr>
            <a:r>
              <a:rPr lang="ar-SA" dirty="0" smtClean="0">
                <a:cs typeface="B Nazanin" pitchFamily="2" charset="-78"/>
              </a:rPr>
              <a:t>بودجه، زمان، کارکنان، تجهیزات و فضا و مکان‌های در اختيار برای برنامه‌ریزی</a:t>
            </a:r>
            <a:endParaRPr lang="fa-IR" dirty="0" smtClean="0">
              <a:cs typeface="B Nazanin" pitchFamily="2" charset="-78"/>
            </a:endParaRPr>
          </a:p>
          <a:p>
            <a:pPr algn="just" rtl="1">
              <a:buFont typeface="Wingdings" pitchFamily="2" charset="2"/>
              <a:buChar char="ü"/>
            </a:pPr>
            <a:r>
              <a:rPr lang="ar-SA" dirty="0" smtClean="0">
                <a:cs typeface="B Nazanin" pitchFamily="2" charset="-78"/>
              </a:rPr>
              <a:t>تعداد و انواع نيروهاي تخصصي در اختيار</a:t>
            </a:r>
            <a:r>
              <a:rPr lang="fa-IR" dirty="0" smtClean="0">
                <a:cs typeface="B Nazanin" pitchFamily="2" charset="-78"/>
              </a:rPr>
              <a:t>،</a:t>
            </a:r>
            <a:r>
              <a:rPr lang="ar-SA" dirty="0" smtClean="0">
                <a:cs typeface="B Nazanin" pitchFamily="2" charset="-78"/>
              </a:rPr>
              <a:t> ميزان و كيفيت مشاركت داوطلبین و همکاران</a:t>
            </a:r>
            <a:r>
              <a:rPr lang="fa-IR" dirty="0" smtClean="0">
                <a:cs typeface="B Nazanin" pitchFamily="2" charset="-78"/>
              </a:rPr>
              <a:t>،</a:t>
            </a:r>
            <a:r>
              <a:rPr lang="ar-SA" dirty="0" smtClean="0">
                <a:cs typeface="B Nazanin" pitchFamily="2" charset="-78"/>
              </a:rPr>
              <a:t> ميزان هماهنگي‌ها و همكاري‌هاي درون و بين‌بخشي </a:t>
            </a:r>
            <a:endParaRPr lang="en-US" dirty="0" smtClean="0">
              <a:cs typeface="B Nazanin" pitchFamily="2" charset="-78"/>
            </a:endParaRPr>
          </a:p>
          <a:p>
            <a:pPr algn="just" rtl="1">
              <a:buNone/>
            </a:pPr>
            <a:endParaRPr lang="en-US"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algn="just" rtl="1">
              <a:buNone/>
            </a:pPr>
            <a:r>
              <a:rPr lang="ar-SA" sz="3500" b="1" dirty="0" smtClean="0">
                <a:cs typeface="B Nazanin" pitchFamily="2" charset="-78"/>
              </a:rPr>
              <a:t>د) جمع‌آوري و تجزيه و تحليل اطلاعات: </a:t>
            </a:r>
            <a:endParaRPr lang="fa-IR" sz="3500" b="1" dirty="0" smtClean="0">
              <a:cs typeface="B Nazanin" pitchFamily="2" charset="-78"/>
            </a:endParaRPr>
          </a:p>
          <a:p>
            <a:pPr algn="just" rtl="1">
              <a:buNone/>
            </a:pPr>
            <a:r>
              <a:rPr lang="ar-SA" sz="3500" dirty="0" smtClean="0">
                <a:cs typeface="B Nazanin" pitchFamily="2" charset="-78"/>
              </a:rPr>
              <a:t>روش در جمع‌آوری داده‌ها به مسایل زیر بستگی دا</a:t>
            </a:r>
            <a:r>
              <a:rPr lang="fa-IR" sz="3500" dirty="0" smtClean="0">
                <a:cs typeface="B Nazanin" pitchFamily="2" charset="-78"/>
              </a:rPr>
              <a:t>ر</a:t>
            </a:r>
            <a:r>
              <a:rPr lang="ar-SA" sz="3500" dirty="0" smtClean="0">
                <a:cs typeface="B Nazanin" pitchFamily="2" charset="-78"/>
              </a:rPr>
              <a:t>د</a:t>
            </a:r>
            <a:r>
              <a:rPr lang="fa-IR" sz="3500" dirty="0" smtClean="0">
                <a:cs typeface="B Nazanin" pitchFamily="2" charset="-78"/>
              </a:rPr>
              <a:t>:</a:t>
            </a:r>
          </a:p>
          <a:p>
            <a:pPr lvl="0" algn="just" rtl="1"/>
            <a:r>
              <a:rPr lang="ar-SA" sz="3500" dirty="0" smtClean="0">
                <a:cs typeface="B Nazanin" pitchFamily="2" charset="-78"/>
              </a:rPr>
              <a:t>توجه به ارتقاي سلامت و پيشگيري اوليه بيش از كاهش بیماری و مرگ </a:t>
            </a:r>
            <a:endParaRPr lang="en-US" sz="3500" dirty="0" smtClean="0">
              <a:cs typeface="B Nazanin" pitchFamily="2" charset="-78"/>
            </a:endParaRPr>
          </a:p>
          <a:p>
            <a:pPr lvl="0" algn="just" rtl="1"/>
            <a:r>
              <a:rPr lang="ar-SA" sz="3500" dirty="0" smtClean="0">
                <a:cs typeface="B Nazanin" pitchFamily="2" charset="-78"/>
              </a:rPr>
              <a:t>جمع‌آوري اطلاعات مبتني بر مباني تئوريك مورد استفاه در برنامه مورد نظر و بررسي تمامي فاكتورهاي مطرح در تئوري منتخب در هنگام ارزيابي نيازها و طراحي برنامه </a:t>
            </a:r>
            <a:endParaRPr lang="en-US" sz="3500" dirty="0" smtClean="0">
              <a:cs typeface="B Nazanin" pitchFamily="2" charset="-78"/>
            </a:endParaRPr>
          </a:p>
          <a:p>
            <a:pPr lvl="0" algn="just" rtl="1"/>
            <a:r>
              <a:rPr lang="ar-SA" sz="3500" dirty="0" smtClean="0">
                <a:cs typeface="B Nazanin" pitchFamily="2" charset="-78"/>
              </a:rPr>
              <a:t>توجه به ظرفيت‌ها و فرصت‌هاي جوامع و افراد به جاي توجه صرف به كمبودها و كاستي‌هاي آنها </a:t>
            </a:r>
            <a:endParaRPr lang="en-US" sz="3500" dirty="0" smtClean="0">
              <a:cs typeface="B Nazanin" pitchFamily="2" charset="-78"/>
            </a:endParaRPr>
          </a:p>
          <a:p>
            <a:pPr lvl="0" algn="just" rtl="1"/>
            <a:r>
              <a:rPr lang="ar-SA" sz="3500" dirty="0" smtClean="0">
                <a:cs typeface="B Nazanin" pitchFamily="2" charset="-78"/>
              </a:rPr>
              <a:t>تعيين روشي براي ارزيابي فرايند و نتايج برنامه در طول اجراي برنامه و پس از آن </a:t>
            </a:r>
            <a:endParaRPr lang="en-US" sz="3500" dirty="0" smtClean="0">
              <a:cs typeface="B Nazanin" pitchFamily="2" charset="-78"/>
            </a:endParaRPr>
          </a:p>
          <a:p>
            <a:pPr algn="just" rtl="1">
              <a:buNone/>
            </a:pPr>
            <a:endParaRPr lang="fa-IR" b="1" dirty="0" smtClean="0">
              <a:cs typeface="B Nazanin" pitchFamily="2" charset="-78"/>
            </a:endParaRPr>
          </a:p>
          <a:p>
            <a:pPr algn="just" rtl="1">
              <a:buNone/>
            </a:pPr>
            <a:endParaRPr lang="en-US" b="1" dirty="0" smtClean="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7a63ae98c9331042c85a0ce3caf3b722">
  <xsd:schema xmlns:xsd="http://www.w3.org/2001/XMLSchema" xmlns:p="http://schemas.microsoft.com/office/2006/metadata/properties" targetNamespace="http://schemas.microsoft.com/office/2006/metadata/properties" ma:root="true" ma:fieldsID="643ad641ad674e858ec36190b61f65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E1BDF4CB-7324-4050-AFAC-EA523E7A3461}">
  <ds:schemaRefs>
    <ds:schemaRef ds:uri="http://schemas.microsoft.com/office/2006/metadata/properties"/>
  </ds:schemaRefs>
</ds:datastoreItem>
</file>

<file path=customXml/itemProps2.xml><?xml version="1.0" encoding="utf-8"?>
<ds:datastoreItem xmlns:ds="http://schemas.openxmlformats.org/officeDocument/2006/customXml" ds:itemID="{241FA619-088B-44AE-A26C-4BC4FB751A1D}">
  <ds:schemaRefs>
    <ds:schemaRef ds:uri="http://schemas.microsoft.com/sharepoint/v3/contenttype/forms"/>
  </ds:schemaRefs>
</ds:datastoreItem>
</file>

<file path=customXml/itemProps3.xml><?xml version="1.0" encoding="utf-8"?>
<ds:datastoreItem xmlns:ds="http://schemas.openxmlformats.org/officeDocument/2006/customXml" ds:itemID="{C5F415EE-7668-445E-9DF9-B28C6111D1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Concourse</Template>
  <TotalTime>1609</TotalTime>
  <Words>4052</Words>
  <Application>Microsoft Office PowerPoint</Application>
  <PresentationFormat>On-screen Show (4:3)</PresentationFormat>
  <Paragraphs>368</Paragraphs>
  <Slides>70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70</vt:i4>
      </vt:variant>
    </vt:vector>
  </HeadingPairs>
  <TitlesOfParts>
    <vt:vector size="77" baseType="lpstr">
      <vt:lpstr>Arial</vt:lpstr>
      <vt:lpstr>B Nazanin</vt:lpstr>
      <vt:lpstr>B Titr</vt:lpstr>
      <vt:lpstr>Calibri</vt:lpstr>
      <vt:lpstr>Times New Roman</vt:lpstr>
      <vt:lpstr>Wingdings</vt:lpstr>
      <vt:lpstr>Office Theme</vt:lpstr>
      <vt:lpstr>PowerPoint Presentation</vt:lpstr>
      <vt:lpstr>آشنايي با برنامه­ریزی عملیاتی مشارکتی برای ارتقای سلامت جمعيت مورد نظر در مراكز آموزشي، مراكز كار، محله، روستا، شهر، استان</vt:lpstr>
      <vt:lpstr>اهداف پس از مطالعه این فصل انتظار می رود بتوانید:</vt:lpstr>
      <vt:lpstr>مراحل برنامه‌ريزي عملياتي مشارکتی براي ارتقاي سلامت</vt:lpstr>
      <vt:lpstr>مرحله اول  پیش برنامه‌ریزی </vt:lpstr>
      <vt:lpstr>در مديريت طراحي يك برنامه عملياتي براي ارتقاي سلامت، باید به عناصر زیر توجه نمود: </vt:lpstr>
      <vt:lpstr>اصول راهنماي مدیریت مرحله پیش‌برنامه‌ریزی</vt:lpstr>
      <vt:lpstr>PowerPoint Presentation</vt:lpstr>
      <vt:lpstr>PowerPoint Presentation</vt:lpstr>
      <vt:lpstr>PowerPoint Presentation</vt:lpstr>
      <vt:lpstr>PowerPoint Presentation</vt:lpstr>
      <vt:lpstr>مدیریت مرحله پیش‌برنامه‌ریزی </vt:lpstr>
      <vt:lpstr>مرحله دوم  ارزیابی وضعیت موجود</vt:lpstr>
      <vt:lpstr>PowerPoint Presentation</vt:lpstr>
      <vt:lpstr> اصول راهنمای مدیریت مرحله ارزیابی وضعیت موجود</vt:lpstr>
      <vt:lpstr>PowerPoint Presentation</vt:lpstr>
      <vt:lpstr>PowerPoint Presentation</vt:lpstr>
      <vt:lpstr>PowerPoint Presentation</vt:lpstr>
      <vt:lpstr>نحوه انجام ارزیابی وضعیت موجود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مرحله سوم  تعیین هدف کلی، گروه هدف و اهداف اختصاصی</vt:lpstr>
      <vt:lpstr>هدف کلی </vt:lpstr>
      <vt:lpstr>گروه هدف  </vt:lpstr>
      <vt:lpstr>اهداف اختصاصی</vt:lpstr>
      <vt:lpstr>PowerPoint Presentation</vt:lpstr>
      <vt:lpstr>اهداف اختصاصی کوتاه‌مدت </vt:lpstr>
      <vt:lpstr>اهداف اختصاصی بلندمدت</vt:lpstr>
      <vt:lpstr>اصول راهنمای مدیریت تعیین هدف کلی،گروه هدف و اهداف اختصاصی </vt:lpstr>
      <vt:lpstr>PowerPoint Presentation</vt:lpstr>
      <vt:lpstr>PowerPoint Presentation</vt:lpstr>
      <vt:lpstr>PowerPoint Presentation</vt:lpstr>
      <vt:lpstr>نحوه تعیین اهداف کلی، گروه هدف و اهداف اختصاصی </vt:lpstr>
      <vt:lpstr>PowerPoint Presentation</vt:lpstr>
      <vt:lpstr>PowerPoint Presentation</vt:lpstr>
      <vt:lpstr>PowerPoint Presentation</vt:lpstr>
      <vt:lpstr>PowerPoint Presentation</vt:lpstr>
      <vt:lpstr>مرحله چهارم  تعیین راهکارها، فعالیت ها و منابع</vt:lpstr>
      <vt:lpstr>PowerPoint Presentation</vt:lpstr>
      <vt:lpstr>اصول راهنمای مدیریت تعيين راهکارها، فعالیت‌ها و منابع</vt:lpstr>
      <vt:lpstr>PowerPoint Presentation</vt:lpstr>
      <vt:lpstr>PowerPoint Presentation</vt:lpstr>
      <vt:lpstr>PowerPoint Presentation</vt:lpstr>
      <vt:lpstr>نحوه ی تعیین راهکارها، فعالیت‌ها و منابع </vt:lpstr>
      <vt:lpstr>PowerPoint Presentation</vt:lpstr>
      <vt:lpstr>PowerPoint Presentation</vt:lpstr>
      <vt:lpstr>PowerPoint Presentation</vt:lpstr>
      <vt:lpstr>راهکارهای ارتقای سلامت  </vt:lpstr>
      <vt:lpstr>مرحله پنجم  تکمیل و توسعه شاخص ها</vt:lpstr>
      <vt:lpstr>PowerPoint Presentation</vt:lpstr>
      <vt:lpstr>مدیریت توسعه شاخص‌ها</vt:lpstr>
      <vt:lpstr>PowerPoint Presentation</vt:lpstr>
      <vt:lpstr>نحوه توسعه شاخص‌ها </vt:lpstr>
      <vt:lpstr>PowerPoint Presentation</vt:lpstr>
      <vt:lpstr>PowerPoint Presentation</vt:lpstr>
      <vt:lpstr>PowerPoint Presentation</vt:lpstr>
      <vt:lpstr>PowerPoint Presentation</vt:lpstr>
      <vt:lpstr>مرحله ششم  مروری به طرح برنامه</vt:lpstr>
      <vt:lpstr>PowerPoint Presentation</vt:lpstr>
      <vt:lpstr>اصول راهنمای مدیریت بررسی طرح برنامه</vt:lpstr>
      <vt:lpstr>PowerPoint Presentation</vt:lpstr>
      <vt:lpstr>نحوه ی بررسی طرح برنامه </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asus</dc:creator>
  <cp:lastModifiedBy>Peimaneh Mousavi</cp:lastModifiedBy>
  <cp:revision>183</cp:revision>
  <dcterms:created xsi:type="dcterms:W3CDTF">2006-08-16T00:00:00Z</dcterms:created>
  <dcterms:modified xsi:type="dcterms:W3CDTF">2022-02-12T06:26:38Z</dcterms:modified>
</cp:coreProperties>
</file>